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5"/>
  </p:notesMasterIdLst>
  <p:sldIdLst>
    <p:sldId id="256" r:id="rId2"/>
    <p:sldId id="257" r:id="rId3"/>
    <p:sldId id="330" r:id="rId4"/>
    <p:sldId id="331" r:id="rId5"/>
    <p:sldId id="332" r:id="rId6"/>
    <p:sldId id="333" r:id="rId7"/>
    <p:sldId id="334" r:id="rId8"/>
    <p:sldId id="335" r:id="rId9"/>
    <p:sldId id="384" r:id="rId10"/>
    <p:sldId id="336" r:id="rId11"/>
    <p:sldId id="341" r:id="rId12"/>
    <p:sldId id="337" r:id="rId13"/>
    <p:sldId id="338" r:id="rId14"/>
    <p:sldId id="340" r:id="rId15"/>
    <p:sldId id="339" r:id="rId16"/>
    <p:sldId id="343" r:id="rId17"/>
    <p:sldId id="342" r:id="rId18"/>
    <p:sldId id="344" r:id="rId19"/>
    <p:sldId id="345" r:id="rId20"/>
    <p:sldId id="346" r:id="rId21"/>
    <p:sldId id="347" r:id="rId22"/>
    <p:sldId id="348" r:id="rId23"/>
    <p:sldId id="349" r:id="rId24"/>
    <p:sldId id="350" r:id="rId25"/>
    <p:sldId id="351" r:id="rId26"/>
    <p:sldId id="352" r:id="rId27"/>
    <p:sldId id="386" r:id="rId28"/>
    <p:sldId id="353" r:id="rId29"/>
    <p:sldId id="354" r:id="rId30"/>
    <p:sldId id="388" r:id="rId31"/>
    <p:sldId id="355" r:id="rId32"/>
    <p:sldId id="356" r:id="rId33"/>
    <p:sldId id="357" r:id="rId34"/>
    <p:sldId id="389" r:id="rId35"/>
    <p:sldId id="358" r:id="rId36"/>
    <p:sldId id="390" r:id="rId37"/>
    <p:sldId id="359" r:id="rId38"/>
    <p:sldId id="391"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81" r:id="rId55"/>
    <p:sldId id="377" r:id="rId56"/>
    <p:sldId id="378" r:id="rId57"/>
    <p:sldId id="379" r:id="rId58"/>
    <p:sldId id="380" r:id="rId59"/>
    <p:sldId id="375" r:id="rId60"/>
    <p:sldId id="376" r:id="rId61"/>
    <p:sldId id="382" r:id="rId62"/>
    <p:sldId id="387" r:id="rId63"/>
    <p:sldId id="38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A1E"/>
    <a:srgbClr val="D4F7FC"/>
    <a:srgbClr val="D0EB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4" autoAdjust="0"/>
    <p:restoredTop sz="94660"/>
  </p:normalViewPr>
  <p:slideViewPr>
    <p:cSldViewPr snapToGrid="0">
      <p:cViewPr varScale="1">
        <p:scale>
          <a:sx n="64" d="100"/>
          <a:sy n="64"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F55F2-2656-489E-B975-EE082D84F567}" type="datetimeFigureOut">
              <a:rPr lang="en-US" smtClean="0"/>
              <a:t>14-Jun-22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7D999-0D9E-4881-8D36-826CD79837EA}" type="slidenum">
              <a:rPr lang="en-US" smtClean="0"/>
              <a:t>‹#›</a:t>
            </a:fld>
            <a:endParaRPr lang="en-US"/>
          </a:p>
        </p:txBody>
      </p:sp>
    </p:spTree>
    <p:extLst>
      <p:ext uri="{BB962C8B-B14F-4D97-AF65-F5344CB8AC3E}">
        <p14:creationId xmlns:p14="http://schemas.microsoft.com/office/powerpoint/2010/main" val="81163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B6007-2F02-4832-811C-44B2430F6053}" type="datetime1">
              <a:rPr lang="en-US" smtClean="0"/>
              <a:t>14-Jun-22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1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6F88-A951-4693-AD82-D1B40832C1B2}" type="datetime1">
              <a:rPr lang="en-US" smtClean="0"/>
              <a:t>14-Jun-22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490336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D2943-0169-40A0-9D51-58EEF0FA6E0C}" type="datetime1">
              <a:rPr lang="en-US" smtClean="0"/>
              <a:t>14-Jun-22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298329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206926" cy="794945"/>
          </a:xfrm>
        </p:spPr>
        <p:txBody>
          <a:bodyPr>
            <a:normAutofit/>
          </a:bodyPr>
          <a:lstStyle>
            <a:lvl1pPr>
              <a:defRPr sz="4400" b="1">
                <a:solidFill>
                  <a:srgbClr val="0066FF"/>
                </a:solidFill>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199535"/>
            <a:ext cx="9206926" cy="5053781"/>
          </a:xfrm>
        </p:spPr>
        <p:txBody>
          <a:bodyPr/>
          <a:lstStyle>
            <a:lvl1pPr marL="274320" indent="-274320">
              <a:lnSpc>
                <a:spcPct val="100000"/>
              </a:lnSpc>
              <a:buClr>
                <a:srgbClr val="00B0F0"/>
              </a:buClr>
              <a:buSzPct val="120000"/>
              <a:buFont typeface="Arial" panose="020B0604020202020204" pitchFamily="34" charset="0"/>
              <a:buChar char="•"/>
              <a:defRPr sz="2400">
                <a:solidFill>
                  <a:schemeClr val="tx1"/>
                </a:solidFill>
                <a:latin typeface="Bahnschrift" panose="020B0502040204020203" pitchFamily="34" charset="0"/>
                <a:cs typeface="Arial" panose="020B0604020202020204" pitchFamily="34" charset="0"/>
              </a:defRPr>
            </a:lvl1pPr>
            <a:lvl2pPr>
              <a:defRPr sz="2400">
                <a:solidFill>
                  <a:srgbClr val="002060"/>
                </a:solidFill>
                <a:latin typeface="Palatino Linotype" panose="02040502050505030304" pitchFamily="18"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025B504-0B13-4672-B455-381BD3F3A66B}" type="datetime1">
              <a:rPr lang="en-US" smtClean="0"/>
              <a:t>14-Jun-22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8" name="Straight Connector 7"/>
          <p:cNvCxnSpPr/>
          <p:nvPr userDrawn="1"/>
        </p:nvCxnSpPr>
        <p:spPr>
          <a:xfrm>
            <a:off x="0" y="1130711"/>
            <a:ext cx="12290323"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47446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D602F8-82B2-4113-AF67-53ABD5E550DF}" type="datetime1">
              <a:rPr lang="en-US" smtClean="0"/>
              <a:t>14-Jun-22</a:t>
            </a:fld>
            <a:endParaRPr lang="en-US"/>
          </a:p>
        </p:txBody>
      </p:sp>
      <p:sp>
        <p:nvSpPr>
          <p:cNvPr id="5" name="Footer Placeholder 4"/>
          <p:cNvSpPr>
            <a:spLocks noGrp="1"/>
          </p:cNvSpPr>
          <p:nvPr>
            <p:ph type="ftr" sz="quarter" idx="11"/>
          </p:nvPr>
        </p:nvSpPr>
        <p:spPr/>
        <p:txBody>
          <a:bodyPr/>
          <a:lstStyle/>
          <a:p>
            <a:r>
              <a:rPr lang="en-US"/>
              <a:t>Dr. S. Nandagopalan</a:t>
            </a:r>
          </a:p>
        </p:txBody>
      </p:sp>
      <p:sp>
        <p:nvSpPr>
          <p:cNvPr id="6" name="Slide Number Placeholder 5"/>
          <p:cNvSpPr>
            <a:spLocks noGrp="1"/>
          </p:cNvSpPr>
          <p:nvPr>
            <p:ph type="sldNum" sz="quarter" idx="12"/>
          </p:nvPr>
        </p:nvSpPr>
        <p:spPr/>
        <p:txBody>
          <a:bodyPr/>
          <a:lstStyle/>
          <a:p>
            <a:fld id="{A809AB58-ABF0-4861-BE68-8CD89C7401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66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80926B-3B20-4AF7-A297-F0497C39072F}" type="datetime1">
              <a:rPr lang="en-US" smtClean="0"/>
              <a:t>14-Jun-22</a:t>
            </a:fld>
            <a:endParaRPr lang="en-US"/>
          </a:p>
        </p:txBody>
      </p:sp>
      <p:sp>
        <p:nvSpPr>
          <p:cNvPr id="6" name="Footer Placeholder 5"/>
          <p:cNvSpPr>
            <a:spLocks noGrp="1"/>
          </p:cNvSpPr>
          <p:nvPr>
            <p:ph type="ftr" sz="quarter" idx="11"/>
          </p:nvPr>
        </p:nvSpPr>
        <p:spPr/>
        <p:txBody>
          <a:bodyPr/>
          <a:lstStyle/>
          <a:p>
            <a:r>
              <a:rPr lang="en-US"/>
              <a:t>Dr. S. Nandagopalan</a:t>
            </a:r>
          </a:p>
        </p:txBody>
      </p:sp>
      <p:sp>
        <p:nvSpPr>
          <p:cNvPr id="7" name="Slide Number Placeholder 6"/>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52369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C0E06-61F0-42A6-8811-3A6C61C2EB58}" type="datetime1">
              <a:rPr lang="en-US" smtClean="0"/>
              <a:t>14-Jun-22</a:t>
            </a:fld>
            <a:endParaRPr lang="en-US"/>
          </a:p>
        </p:txBody>
      </p:sp>
      <p:sp>
        <p:nvSpPr>
          <p:cNvPr id="8" name="Footer Placeholder 7"/>
          <p:cNvSpPr>
            <a:spLocks noGrp="1"/>
          </p:cNvSpPr>
          <p:nvPr>
            <p:ph type="ftr" sz="quarter" idx="11"/>
          </p:nvPr>
        </p:nvSpPr>
        <p:spPr/>
        <p:txBody>
          <a:bodyPr/>
          <a:lstStyle/>
          <a:p>
            <a:r>
              <a:rPr lang="en-US"/>
              <a:t>Dr. S. Nandagopalan</a:t>
            </a:r>
          </a:p>
        </p:txBody>
      </p:sp>
      <p:sp>
        <p:nvSpPr>
          <p:cNvPr id="9" name="Slide Number Placeholder 8"/>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5582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3BFC26-EDE4-49BD-ADDB-97CA78386F5A}" type="datetime1">
              <a:rPr lang="en-US" smtClean="0"/>
              <a:t>14-Jun-22</a:t>
            </a:fld>
            <a:endParaRPr lang="en-US"/>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27409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509AF3-B17C-40D1-B651-B7D29EBE5EF0}" type="datetime1">
              <a:rPr lang="en-US" smtClean="0"/>
              <a:t>14-Jun-22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Dr. S. Nandagopalan</a:t>
            </a:r>
          </a:p>
        </p:txBody>
      </p:sp>
      <p:sp>
        <p:nvSpPr>
          <p:cNvPr id="9" name="Slide Number Placeholder 8"/>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72881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BCDAC1-27A7-4F62-AE59-2865911DE6EB}" type="datetime1">
              <a:rPr lang="en-US" smtClean="0"/>
              <a:t>14-Jun-22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Dr. S. Nandagopalan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809AB58-ABF0-4861-BE68-8CD89C7401E8}" type="slidenum">
              <a:rPr lang="en-US" smtClean="0"/>
              <a:t>‹#›</a:t>
            </a:fld>
            <a:endParaRPr lang="en-US"/>
          </a:p>
        </p:txBody>
      </p:sp>
    </p:spTree>
    <p:extLst>
      <p:ext uri="{BB962C8B-B14F-4D97-AF65-F5344CB8AC3E}">
        <p14:creationId xmlns:p14="http://schemas.microsoft.com/office/powerpoint/2010/main" val="310153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7C53EC-75EC-41EB-BDE7-2603379256B6}" type="datetime1">
              <a:rPr lang="en-US" smtClean="0"/>
              <a:t>14-Jun-22</a:t>
            </a:fld>
            <a:endParaRPr lang="en-US"/>
          </a:p>
        </p:txBody>
      </p:sp>
      <p:sp>
        <p:nvSpPr>
          <p:cNvPr id="6" name="Footer Placeholder 5"/>
          <p:cNvSpPr>
            <a:spLocks noGrp="1"/>
          </p:cNvSpPr>
          <p:nvPr>
            <p:ph type="ftr" sz="quarter" idx="11"/>
          </p:nvPr>
        </p:nvSpPr>
        <p:spPr/>
        <p:txBody>
          <a:bodyPr/>
          <a:lstStyle/>
          <a:p>
            <a:r>
              <a:rPr lang="en-US"/>
              <a:t>Dr. S. Nandagopalan</a:t>
            </a:r>
          </a:p>
        </p:txBody>
      </p:sp>
      <p:sp>
        <p:nvSpPr>
          <p:cNvPr id="7" name="Slide Number Placeholder 6"/>
          <p:cNvSpPr>
            <a:spLocks noGrp="1"/>
          </p:cNvSpPr>
          <p:nvPr>
            <p:ph type="sldNum" sz="quarter" idx="12"/>
          </p:nvPr>
        </p:nvSpPr>
        <p:spPr/>
        <p:txBody>
          <a:bodyPr/>
          <a:lstStyle/>
          <a:p>
            <a:fld id="{A809AB58-ABF0-4861-BE68-8CD89C7401E8}" type="slidenum">
              <a:rPr lang="en-US" smtClean="0"/>
              <a:t>‹#›</a:t>
            </a:fld>
            <a:endParaRPr lang="en-US"/>
          </a:p>
        </p:txBody>
      </p:sp>
    </p:spTree>
    <p:extLst>
      <p:ext uri="{BB962C8B-B14F-4D97-AF65-F5344CB8AC3E}">
        <p14:creationId xmlns:p14="http://schemas.microsoft.com/office/powerpoint/2010/main" val="32529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CD405A-5A72-416B-836C-00FF45AF8619}" type="datetime1">
              <a:rPr lang="en-US" smtClean="0"/>
              <a:t>14-Jun-22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Dr. S. Nandagopalan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809AB58-ABF0-4861-BE68-8CD89C7401E8}" type="slidenum">
              <a:rPr lang="en-US" smtClean="0"/>
              <a:t>‹#›</a:t>
            </a:fld>
            <a:endParaRPr lang="en-US"/>
          </a:p>
        </p:txBody>
      </p:sp>
    </p:spTree>
    <p:extLst>
      <p:ext uri="{BB962C8B-B14F-4D97-AF65-F5344CB8AC3E}">
        <p14:creationId xmlns:p14="http://schemas.microsoft.com/office/powerpoint/2010/main" val="1114616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izQ98tRCbdg" TargetMode="External"/><Relationship Id="rId2" Type="http://schemas.openxmlformats.org/officeDocument/2006/relationships/hyperlink" Target="https://www.youtube.com/watch?v=cxE940f7iq0"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tm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microsoft.com/office/2007/relationships/hdphoto" Target="../media/hdphoto16.wdp"/></Relationships>
</file>

<file path=ppt/slides/_rels/slide4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79" y="758952"/>
            <a:ext cx="10396515" cy="3566160"/>
          </a:xfrm>
        </p:spPr>
        <p:txBody>
          <a:bodyPr>
            <a:normAutofit fontScale="90000"/>
          </a:bodyPr>
          <a:lstStyle/>
          <a:p>
            <a:r>
              <a:rPr lang="en-US" sz="6000" dirty="0">
                <a:solidFill>
                  <a:srgbClr val="0070C0"/>
                </a:solidFill>
              </a:rPr>
              <a:t>Module 4: </a:t>
            </a:r>
            <a:br>
              <a:rPr lang="en-US" sz="6000" dirty="0">
                <a:solidFill>
                  <a:srgbClr val="0070C0"/>
                </a:solidFill>
              </a:rPr>
            </a:br>
            <a:r>
              <a:rPr lang="en-US" b="1" dirty="0">
                <a:solidFill>
                  <a:srgbClr val="C00000"/>
                </a:solidFill>
                <a:latin typeface="Arial Black" panose="020B0A04020102020204" pitchFamily="34" charset="0"/>
              </a:rPr>
              <a:t>Business Continuity,</a:t>
            </a:r>
            <a:br>
              <a:rPr lang="en-US" b="1" dirty="0">
                <a:solidFill>
                  <a:srgbClr val="C00000"/>
                </a:solidFill>
                <a:latin typeface="Arial Black" panose="020B0A04020102020204" pitchFamily="34" charset="0"/>
              </a:rPr>
            </a:br>
            <a:r>
              <a:rPr lang="en-US" b="1" dirty="0">
                <a:solidFill>
                  <a:srgbClr val="C00000"/>
                </a:solidFill>
                <a:latin typeface="Arial Black" panose="020B0A04020102020204" pitchFamily="34" charset="0"/>
              </a:rPr>
              <a:t>Backup &amp;</a:t>
            </a:r>
            <a:br>
              <a:rPr lang="en-US" b="1" dirty="0">
                <a:solidFill>
                  <a:srgbClr val="C00000"/>
                </a:solidFill>
                <a:latin typeface="Arial Black" panose="020B0A04020102020204" pitchFamily="34" charset="0"/>
              </a:rPr>
            </a:br>
            <a:r>
              <a:rPr lang="en-US" b="1" dirty="0">
                <a:solidFill>
                  <a:srgbClr val="C00000"/>
                </a:solidFill>
                <a:latin typeface="Arial Black" panose="020B0A04020102020204" pitchFamily="34" charset="0"/>
              </a:rPr>
              <a:t>Archive</a:t>
            </a:r>
            <a:endParaRPr lang="en-US" dirty="0">
              <a:solidFill>
                <a:srgbClr val="C00000"/>
              </a:solidFill>
              <a:latin typeface="Arial Black" panose="020B0A04020102020204" pitchFamily="34" charset="0"/>
            </a:endParaRPr>
          </a:p>
        </p:txBody>
      </p:sp>
      <p:sp>
        <p:nvSpPr>
          <p:cNvPr id="3" name="Subtitle 2"/>
          <p:cNvSpPr>
            <a:spLocks noGrp="1"/>
          </p:cNvSpPr>
          <p:nvPr>
            <p:ph type="subTitle" idx="1"/>
          </p:nvPr>
        </p:nvSpPr>
        <p:spPr>
          <a:solidFill>
            <a:srgbClr val="002060"/>
          </a:solidFill>
        </p:spPr>
        <p:txBody>
          <a:bodyPr/>
          <a:lstStyle/>
          <a:p>
            <a:endParaRPr lang="en-US" sz="1200" b="1" dirty="0">
              <a:solidFill>
                <a:srgbClr val="FFFF00"/>
              </a:solidFill>
            </a:endParaRPr>
          </a:p>
          <a:p>
            <a:r>
              <a:rPr lang="en-US" sz="2800" b="1" cap="none" dirty="0">
                <a:solidFill>
                  <a:srgbClr val="D4F7FC"/>
                </a:solidFill>
                <a:latin typeface="Bahnschrift" panose="020B0502040204020203" pitchFamily="34" charset="0"/>
              </a:rPr>
              <a:t>Dr. S. Nandagopalan</a:t>
            </a:r>
          </a:p>
        </p:txBody>
      </p:sp>
    </p:spTree>
    <p:extLst>
      <p:ext uri="{BB962C8B-B14F-4D97-AF65-F5344CB8AC3E}">
        <p14:creationId xmlns:p14="http://schemas.microsoft.com/office/powerpoint/2010/main" val="3088191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Uptime/Downtime</a:t>
            </a:r>
          </a:p>
        </p:txBody>
      </p:sp>
      <p:sp>
        <p:nvSpPr>
          <p:cNvPr id="3" name="Content Placeholder 2"/>
          <p:cNvSpPr>
            <a:spLocks noGrp="1"/>
          </p:cNvSpPr>
          <p:nvPr>
            <p:ph idx="1"/>
          </p:nvPr>
        </p:nvSpPr>
        <p:spPr/>
        <p:txBody>
          <a:bodyPr/>
          <a:lstStyle/>
          <a:p>
            <a:r>
              <a:rPr lang="en-US" b="1" dirty="0"/>
              <a:t>Uptime - </a:t>
            </a:r>
            <a:r>
              <a:rPr lang="en-US" dirty="0"/>
              <a:t>the time your system is available for use as intended.</a:t>
            </a:r>
          </a:p>
          <a:p>
            <a:r>
              <a:rPr lang="en-US" b="1" dirty="0"/>
              <a:t>Downtime - </a:t>
            </a:r>
            <a:r>
              <a:rPr lang="en-US" dirty="0"/>
              <a:t>the time your system is stalled, shut down, or otherwise not working according to plan.</a:t>
            </a:r>
          </a:p>
          <a:p>
            <a:r>
              <a:rPr lang="en-US" dirty="0"/>
              <a:t>IA = system uptime/(system uptime + system downtime)</a:t>
            </a:r>
          </a:p>
          <a:p>
            <a:r>
              <a:rPr lang="en-US" dirty="0"/>
              <a:t>Or, IA = </a:t>
            </a:r>
            <a:r>
              <a:rPr lang="en-US" dirty="0" err="1"/>
              <a:t>MTBF</a:t>
            </a:r>
            <a:r>
              <a:rPr lang="en-US" dirty="0"/>
              <a:t>/(</a:t>
            </a:r>
            <a:r>
              <a:rPr lang="en-US" dirty="0" err="1"/>
              <a:t>MTBF</a:t>
            </a:r>
            <a:r>
              <a:rPr lang="en-US" dirty="0"/>
              <a:t> + </a:t>
            </a:r>
            <a:r>
              <a:rPr lang="en-US" dirty="0" err="1"/>
              <a:t>MTTR</a:t>
            </a:r>
            <a:r>
              <a:rPr lang="en-US" dirty="0"/>
              <a:t>)</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10</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680194" y="3759123"/>
            <a:ext cx="5543238" cy="2494193"/>
          </a:xfrm>
          <a:prstGeom prst="rect">
            <a:avLst/>
          </a:prstGeom>
        </p:spPr>
      </p:pic>
    </p:spTree>
    <p:extLst>
      <p:ext uri="{BB962C8B-B14F-4D97-AF65-F5344CB8AC3E}">
        <p14:creationId xmlns:p14="http://schemas.microsoft.com/office/powerpoint/2010/main" val="10360071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Downtime</a:t>
            </a:r>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16672" y="1312970"/>
            <a:ext cx="7667912" cy="4619997"/>
          </a:xfrm>
        </p:spPr>
      </p:pic>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11</a:t>
            </a:fld>
            <a:endParaRPr lang="en-US"/>
          </a:p>
        </p:txBody>
      </p:sp>
    </p:spTree>
    <p:extLst>
      <p:ext uri="{BB962C8B-B14F-4D97-AF65-F5344CB8AC3E}">
        <p14:creationId xmlns:p14="http://schemas.microsoft.com/office/powerpoint/2010/main" val="3430138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Terminology</a:t>
            </a:r>
          </a:p>
        </p:txBody>
      </p:sp>
      <p:sp>
        <p:nvSpPr>
          <p:cNvPr id="3" name="Content Placeholder 2"/>
          <p:cNvSpPr>
            <a:spLocks noGrp="1"/>
          </p:cNvSpPr>
          <p:nvPr>
            <p:ph idx="1"/>
          </p:nvPr>
        </p:nvSpPr>
        <p:spPr>
          <a:xfrm>
            <a:off x="1097279" y="1199535"/>
            <a:ext cx="9747929" cy="5053781"/>
          </a:xfrm>
        </p:spPr>
        <p:txBody>
          <a:bodyPr/>
          <a:lstStyle/>
          <a:p>
            <a:r>
              <a:rPr lang="en-US" b="1" dirty="0"/>
              <a:t>Disaster recovery: </a:t>
            </a:r>
            <a:r>
              <a:rPr lang="en-US" dirty="0"/>
              <a:t>This is the coordinated process of restoring systems, data, and the infrastructure after a disaster.</a:t>
            </a:r>
          </a:p>
          <a:p>
            <a:r>
              <a:rPr lang="en-US" b="1" dirty="0"/>
              <a:t>Disaster restart: </a:t>
            </a:r>
            <a:r>
              <a:rPr lang="en-US" dirty="0"/>
              <a:t>This is the process of restarting business operations with mirrored consistent copies of data and applications.</a:t>
            </a:r>
          </a:p>
          <a:p>
            <a:r>
              <a:rPr lang="en-US" b="1" dirty="0"/>
              <a:t>Recovery-Point Objective (</a:t>
            </a:r>
            <a:r>
              <a:rPr lang="en-US" b="1" dirty="0" err="1"/>
              <a:t>RPO</a:t>
            </a:r>
            <a:r>
              <a:rPr lang="en-US" b="1" dirty="0"/>
              <a:t>): </a:t>
            </a:r>
            <a:r>
              <a:rPr lang="en-US" dirty="0"/>
              <a:t>This is the point in time to which systems and data must be recovered after an outage. </a:t>
            </a:r>
            <a:r>
              <a:rPr lang="en-US" dirty="0">
                <a:solidFill>
                  <a:srgbClr val="C00000"/>
                </a:solidFill>
              </a:rPr>
              <a:t>Based on the </a:t>
            </a:r>
            <a:r>
              <a:rPr lang="en-US" dirty="0" err="1">
                <a:solidFill>
                  <a:srgbClr val="C00000"/>
                </a:solidFill>
              </a:rPr>
              <a:t>RPO</a:t>
            </a:r>
            <a:r>
              <a:rPr lang="en-US" dirty="0">
                <a:solidFill>
                  <a:srgbClr val="C00000"/>
                </a:solidFill>
              </a:rPr>
              <a:t>, organizations plan for the frequency with which a backup or replica must be made.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12</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363" y="4264462"/>
            <a:ext cx="6512792" cy="2195323"/>
          </a:xfrm>
          <a:prstGeom prst="rect">
            <a:avLst/>
          </a:prstGeom>
        </p:spPr>
      </p:pic>
    </p:spTree>
    <p:extLst>
      <p:ext uri="{BB962C8B-B14F-4D97-AF65-F5344CB8AC3E}">
        <p14:creationId xmlns:p14="http://schemas.microsoft.com/office/powerpoint/2010/main" val="3368368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Terminology…</a:t>
            </a:r>
          </a:p>
        </p:txBody>
      </p:sp>
      <p:sp>
        <p:nvSpPr>
          <p:cNvPr id="3" name="Content Placeholder 2"/>
          <p:cNvSpPr>
            <a:spLocks noGrp="1"/>
          </p:cNvSpPr>
          <p:nvPr>
            <p:ph idx="1"/>
          </p:nvPr>
        </p:nvSpPr>
        <p:spPr>
          <a:xfrm>
            <a:off x="1097279" y="1199535"/>
            <a:ext cx="9588441" cy="5053781"/>
          </a:xfrm>
        </p:spPr>
        <p:txBody>
          <a:bodyPr>
            <a:normAutofit fontScale="92500" lnSpcReduction="10000"/>
          </a:bodyPr>
          <a:lstStyle/>
          <a:p>
            <a:r>
              <a:rPr lang="en-US" b="1" dirty="0"/>
              <a:t>Recovery-Time Objective (</a:t>
            </a:r>
            <a:r>
              <a:rPr lang="en-US" b="1" dirty="0" err="1"/>
              <a:t>RTO</a:t>
            </a:r>
            <a:r>
              <a:rPr lang="en-US" b="1" dirty="0"/>
              <a:t>): </a:t>
            </a:r>
            <a:r>
              <a:rPr lang="en-US" dirty="0"/>
              <a:t>The time within which systems and applications must be recovered after an outage. </a:t>
            </a:r>
            <a:r>
              <a:rPr lang="en-US" dirty="0">
                <a:solidFill>
                  <a:srgbClr val="C00000"/>
                </a:solidFill>
              </a:rPr>
              <a:t>It defines the amount of downtime that a business can endure and survive.</a:t>
            </a:r>
          </a:p>
          <a:p>
            <a:pPr lvl="1"/>
            <a:r>
              <a:rPr lang="en-US" sz="2000" b="1" dirty="0" err="1"/>
              <a:t>RTO</a:t>
            </a:r>
            <a:r>
              <a:rPr lang="en-US" sz="2000" b="1" dirty="0"/>
              <a:t> of 72 hours: </a:t>
            </a:r>
            <a:r>
              <a:rPr lang="en-US" sz="2000" dirty="0"/>
              <a:t>Restore from tapes available at a cold site.</a:t>
            </a:r>
          </a:p>
          <a:p>
            <a:pPr lvl="1"/>
            <a:r>
              <a:rPr lang="en-US" sz="2000" b="1" dirty="0" err="1"/>
              <a:t>RTO</a:t>
            </a:r>
            <a:r>
              <a:rPr lang="en-US" sz="2000" b="1" dirty="0"/>
              <a:t> of 12 hours: </a:t>
            </a:r>
            <a:r>
              <a:rPr lang="en-US" sz="2000" dirty="0"/>
              <a:t>Restore from tapes available at a hot site.</a:t>
            </a:r>
          </a:p>
          <a:p>
            <a:pPr lvl="1"/>
            <a:r>
              <a:rPr lang="en-US" sz="2000" b="1" dirty="0" err="1"/>
              <a:t>RTO</a:t>
            </a:r>
            <a:r>
              <a:rPr lang="en-US" sz="2000" b="1" dirty="0"/>
              <a:t> of few hours: </a:t>
            </a:r>
            <a:r>
              <a:rPr lang="en-US" sz="2000" dirty="0"/>
              <a:t>Use of data vault at a hot site.</a:t>
            </a:r>
          </a:p>
          <a:p>
            <a:pPr lvl="1"/>
            <a:r>
              <a:rPr lang="en-US" sz="2000" b="1" dirty="0" err="1"/>
              <a:t>RTO</a:t>
            </a:r>
            <a:r>
              <a:rPr lang="en-US" sz="2000" b="1" dirty="0"/>
              <a:t> of a few seconds: </a:t>
            </a:r>
            <a:r>
              <a:rPr lang="en-US" sz="2000" dirty="0"/>
              <a:t>Cluster production servers with bidirectional mirroring, enabling the applications to run at both sites simultaneously.</a:t>
            </a:r>
          </a:p>
          <a:p>
            <a:r>
              <a:rPr lang="en-US" b="1" dirty="0"/>
              <a:t>Data vault: </a:t>
            </a:r>
            <a:r>
              <a:rPr lang="en-US" dirty="0"/>
              <a:t>Copy data from a remote site.</a:t>
            </a:r>
          </a:p>
          <a:p>
            <a:r>
              <a:rPr lang="en-US" b="1" dirty="0"/>
              <a:t>Hot site: </a:t>
            </a:r>
            <a:r>
              <a:rPr lang="en-US" dirty="0"/>
              <a:t>A site where an enterprise’s operations can be moved in the event of disaster – activated.</a:t>
            </a:r>
          </a:p>
          <a:p>
            <a:r>
              <a:rPr lang="en-US" b="1" dirty="0"/>
              <a:t>Cold site: </a:t>
            </a:r>
            <a:r>
              <a:rPr lang="en-US" dirty="0"/>
              <a:t>same as hot site – not activated. </a:t>
            </a:r>
          </a:p>
          <a:p>
            <a:r>
              <a:rPr lang="en-US" b="1" dirty="0"/>
              <a:t>Server Clustering: </a:t>
            </a:r>
            <a:r>
              <a:rPr lang="en-US" dirty="0"/>
              <a:t>A group of servers and other necessary resources coupled to operate as a single system.</a:t>
            </a:r>
          </a:p>
          <a:p>
            <a:endParaRPr lang="en-US" sz="2000"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13</a:t>
            </a:fld>
            <a:endParaRPr lang="en-US"/>
          </a:p>
        </p:txBody>
      </p:sp>
    </p:spTree>
    <p:extLst>
      <p:ext uri="{BB962C8B-B14F-4D97-AF65-F5344CB8AC3E}">
        <p14:creationId xmlns:p14="http://schemas.microsoft.com/office/powerpoint/2010/main" val="171852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RPO</a:t>
            </a:r>
            <a:r>
              <a:rPr lang="en-US" dirty="0"/>
              <a:t> vs. </a:t>
            </a:r>
            <a:r>
              <a:rPr lang="en-US" dirty="0" err="1"/>
              <a:t>RTO</a:t>
            </a:r>
            <a:endParaRPr lang="en-US" dirty="0"/>
          </a:p>
        </p:txBody>
      </p:sp>
      <p:sp>
        <p:nvSpPr>
          <p:cNvPr id="3" name="Content Placeholder 2"/>
          <p:cNvSpPr>
            <a:spLocks noGrp="1"/>
          </p:cNvSpPr>
          <p:nvPr>
            <p:ph idx="1"/>
          </p:nvPr>
        </p:nvSpPr>
        <p:spPr>
          <a:xfrm>
            <a:off x="6060558" y="1199535"/>
            <a:ext cx="5688419" cy="5053781"/>
          </a:xfrm>
        </p:spPr>
        <p:txBody>
          <a:bodyPr>
            <a:normAutofit fontScale="92500" lnSpcReduction="10000"/>
          </a:bodyPr>
          <a:lstStyle/>
          <a:p>
            <a:r>
              <a:rPr lang="en-US" b="1" dirty="0"/>
              <a:t>Example – </a:t>
            </a:r>
            <a:r>
              <a:rPr lang="en-US" b="1" dirty="0" err="1"/>
              <a:t>RPO</a:t>
            </a:r>
            <a:r>
              <a:rPr lang="en-US" b="1" dirty="0"/>
              <a:t>: </a:t>
            </a:r>
          </a:p>
          <a:p>
            <a:r>
              <a:rPr lang="en-US" dirty="0"/>
              <a:t>If the last available good copy of data upon an outage is from 18 hours ago.    </a:t>
            </a:r>
          </a:p>
          <a:p>
            <a:r>
              <a:rPr lang="en-US" dirty="0"/>
              <a:t>Let </a:t>
            </a:r>
            <a:r>
              <a:rPr lang="en-US" dirty="0" err="1"/>
              <a:t>RPO</a:t>
            </a:r>
            <a:r>
              <a:rPr lang="en-US" dirty="0"/>
              <a:t> = 20 hours. We are safe!</a:t>
            </a:r>
          </a:p>
          <a:p>
            <a:r>
              <a:rPr lang="en-US" b="1" dirty="0"/>
              <a:t>Example – </a:t>
            </a:r>
            <a:r>
              <a:rPr lang="en-US" b="1" dirty="0" err="1"/>
              <a:t>RTO</a:t>
            </a:r>
            <a:r>
              <a:rPr lang="en-US" b="1" dirty="0"/>
              <a:t>: </a:t>
            </a:r>
            <a:r>
              <a:rPr lang="en-US" dirty="0"/>
              <a:t>“timeframe within which applications and systems must be restored after an outage.“</a:t>
            </a:r>
          </a:p>
          <a:p>
            <a:r>
              <a:rPr lang="en-US" dirty="0"/>
              <a:t>Let </a:t>
            </a:r>
            <a:r>
              <a:rPr lang="en-US" dirty="0" err="1"/>
              <a:t>RTO</a:t>
            </a:r>
            <a:r>
              <a:rPr lang="en-US" dirty="0"/>
              <a:t>  = 6 hours.</a:t>
            </a:r>
          </a:p>
          <a:p>
            <a:r>
              <a:rPr lang="en-US" dirty="0"/>
              <a:t>The Microsoft Exchange Server, applications that include emails, calendar and collaboration services (such as Teams) should be recovered within 6 hours after outage.</a:t>
            </a:r>
          </a:p>
          <a:p>
            <a:endParaRPr lang="en-US"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14</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98101" y="1429896"/>
            <a:ext cx="5562131" cy="2202548"/>
          </a:xfrm>
          <a:prstGeom prst="rect">
            <a:avLst/>
          </a:prstGeom>
        </p:spPr>
      </p:pic>
      <p:pic>
        <p:nvPicPr>
          <p:cNvPr id="7" name="Picture 6" descr="Screen Clipping"/>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985024" y="3726425"/>
            <a:ext cx="4010853" cy="2526891"/>
          </a:xfrm>
          <a:prstGeom prst="rect">
            <a:avLst/>
          </a:prstGeom>
        </p:spPr>
      </p:pic>
    </p:spTree>
    <p:extLst>
      <p:ext uri="{BB962C8B-B14F-4D97-AF65-F5344CB8AC3E}">
        <p14:creationId xmlns:p14="http://schemas.microsoft.com/office/powerpoint/2010/main" val="21112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Planning Life Cycle</a:t>
            </a:r>
          </a:p>
        </p:txBody>
      </p:sp>
      <p:sp>
        <p:nvSpPr>
          <p:cNvPr id="3" name="Content Placeholder 2"/>
          <p:cNvSpPr>
            <a:spLocks noGrp="1"/>
          </p:cNvSpPr>
          <p:nvPr>
            <p:ph idx="1"/>
          </p:nvPr>
        </p:nvSpPr>
        <p:spPr>
          <a:xfrm>
            <a:off x="1097280" y="1199535"/>
            <a:ext cx="7748546" cy="5053781"/>
          </a:xfrm>
        </p:spPr>
        <p:txBody>
          <a:bodyPr>
            <a:normAutofit/>
          </a:bodyPr>
          <a:lstStyle/>
          <a:p>
            <a:pPr>
              <a:spcAft>
                <a:spcPts val="1200"/>
              </a:spcAft>
            </a:pPr>
            <a:r>
              <a:rPr lang="en-US" sz="2800" dirty="0"/>
              <a:t>The BC planning life cycle includes five stages:</a:t>
            </a:r>
          </a:p>
          <a:p>
            <a:pPr marL="658368" lvl="1" indent="-457200">
              <a:buFont typeface="+mj-lt"/>
              <a:buAutoNum type="arabicPeriod"/>
            </a:pPr>
            <a:r>
              <a:rPr lang="en-US" sz="2800" dirty="0"/>
              <a:t>Establishing objectives</a:t>
            </a:r>
          </a:p>
          <a:p>
            <a:pPr marL="658368" lvl="1" indent="-457200">
              <a:buFont typeface="+mj-lt"/>
              <a:buAutoNum type="arabicPeriod"/>
            </a:pPr>
            <a:r>
              <a:rPr lang="en-US" sz="2800" dirty="0"/>
              <a:t>Analyzing</a:t>
            </a:r>
          </a:p>
          <a:p>
            <a:pPr marL="658368" lvl="1" indent="-457200">
              <a:buFont typeface="+mj-lt"/>
              <a:buAutoNum type="arabicPeriod"/>
            </a:pPr>
            <a:r>
              <a:rPr lang="en-US" sz="2800" dirty="0"/>
              <a:t>Designing and developing</a:t>
            </a:r>
          </a:p>
          <a:p>
            <a:pPr marL="658368" lvl="1" indent="-457200">
              <a:buFont typeface="+mj-lt"/>
              <a:buAutoNum type="arabicPeriod"/>
            </a:pPr>
            <a:r>
              <a:rPr lang="en-US" sz="2800" dirty="0"/>
              <a:t>Implementing</a:t>
            </a:r>
          </a:p>
          <a:p>
            <a:pPr marL="658368" lvl="1" indent="-457200">
              <a:buFont typeface="+mj-lt"/>
              <a:buAutoNum type="arabicPeriod"/>
            </a:pPr>
            <a:r>
              <a:rPr lang="en-US" sz="2800" dirty="0"/>
              <a:t>Training, testing, assessing,                                  and maintaining</a:t>
            </a:r>
          </a:p>
          <a:p>
            <a:endParaRPr lang="en-US" sz="2800"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15</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394331" y="1736906"/>
            <a:ext cx="4618376" cy="4422350"/>
          </a:xfrm>
          <a:prstGeom prst="rect">
            <a:avLst/>
          </a:prstGeom>
        </p:spPr>
      </p:pic>
    </p:spTree>
    <p:extLst>
      <p:ext uri="{BB962C8B-B14F-4D97-AF65-F5344CB8AC3E}">
        <p14:creationId xmlns:p14="http://schemas.microsoft.com/office/powerpoint/2010/main" val="2644220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Planning Life Cycle…</a:t>
            </a:r>
          </a:p>
        </p:txBody>
      </p:sp>
      <p:sp>
        <p:nvSpPr>
          <p:cNvPr id="3" name="Content Placeholder 2"/>
          <p:cNvSpPr>
            <a:spLocks noGrp="1"/>
          </p:cNvSpPr>
          <p:nvPr>
            <p:ph idx="1"/>
          </p:nvPr>
        </p:nvSpPr>
        <p:spPr>
          <a:xfrm>
            <a:off x="1097280" y="1199535"/>
            <a:ext cx="9535278" cy="5260250"/>
          </a:xfrm>
        </p:spPr>
        <p:txBody>
          <a:bodyPr>
            <a:normAutofit lnSpcReduction="10000"/>
          </a:bodyPr>
          <a:lstStyle/>
          <a:p>
            <a:r>
              <a:rPr lang="en-US" dirty="0"/>
              <a:t>1. Establish objectives:</a:t>
            </a:r>
          </a:p>
          <a:p>
            <a:pPr lvl="1"/>
            <a:r>
              <a:rPr lang="en-US" dirty="0"/>
              <a:t>Determine BC requirements.</a:t>
            </a:r>
          </a:p>
          <a:p>
            <a:pPr lvl="1"/>
            <a:r>
              <a:rPr lang="en-US" dirty="0"/>
              <a:t>Estimate the scope and budget to achieve requirements.</a:t>
            </a:r>
          </a:p>
          <a:p>
            <a:pPr lvl="1"/>
            <a:r>
              <a:rPr lang="en-US" dirty="0"/>
              <a:t>Select a BC team that includes subject matter experts from all areas of business, whether internal or external.</a:t>
            </a:r>
          </a:p>
          <a:p>
            <a:pPr lvl="1"/>
            <a:r>
              <a:rPr lang="en-US" dirty="0"/>
              <a:t>Create BC policies.</a:t>
            </a:r>
          </a:p>
          <a:p>
            <a:r>
              <a:rPr lang="en-US" dirty="0"/>
              <a:t>2. Analysis:</a:t>
            </a:r>
          </a:p>
          <a:p>
            <a:pPr lvl="1"/>
            <a:r>
              <a:rPr lang="en-US" dirty="0"/>
              <a:t>Collect information on data profiles, business processes, infrastructure support, dependencies, and frequency of using business infrastructure.</a:t>
            </a:r>
          </a:p>
          <a:p>
            <a:pPr lvl="1"/>
            <a:r>
              <a:rPr lang="en-US" dirty="0"/>
              <a:t>Conduct a Business Impact Analysis (BIA).</a:t>
            </a:r>
          </a:p>
          <a:p>
            <a:pPr lvl="1"/>
            <a:r>
              <a:rPr lang="en-US" dirty="0"/>
              <a:t>Identify critical business processes and assign recovery priorities.</a:t>
            </a:r>
          </a:p>
          <a:p>
            <a:pPr lvl="1"/>
            <a:r>
              <a:rPr lang="en-US" dirty="0"/>
              <a:t>Perform risk analysis.</a:t>
            </a:r>
          </a:p>
          <a:p>
            <a:pPr lvl="1"/>
            <a:r>
              <a:rPr lang="en-US" dirty="0"/>
              <a:t>Perform cost benefit analysis</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16</a:t>
            </a:fld>
            <a:endParaRPr lang="en-US"/>
          </a:p>
        </p:txBody>
      </p:sp>
    </p:spTree>
    <p:extLst>
      <p:ext uri="{BB962C8B-B14F-4D97-AF65-F5344CB8AC3E}">
        <p14:creationId xmlns:p14="http://schemas.microsoft.com/office/powerpoint/2010/main" val="3566806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Planning Life Cycle…</a:t>
            </a:r>
          </a:p>
        </p:txBody>
      </p:sp>
      <p:sp>
        <p:nvSpPr>
          <p:cNvPr id="3" name="Content Placeholder 2"/>
          <p:cNvSpPr>
            <a:spLocks noGrp="1"/>
          </p:cNvSpPr>
          <p:nvPr>
            <p:ph idx="1"/>
          </p:nvPr>
        </p:nvSpPr>
        <p:spPr>
          <a:xfrm>
            <a:off x="1097280" y="1199535"/>
            <a:ext cx="9535278" cy="5053781"/>
          </a:xfrm>
        </p:spPr>
        <p:txBody>
          <a:bodyPr>
            <a:normAutofit lnSpcReduction="10000"/>
          </a:bodyPr>
          <a:lstStyle/>
          <a:p>
            <a:r>
              <a:rPr lang="en-US" dirty="0"/>
              <a:t>3. Design and develop:</a:t>
            </a:r>
          </a:p>
          <a:p>
            <a:pPr lvl="1"/>
            <a:r>
              <a:rPr lang="en-US" dirty="0"/>
              <a:t>Define the team structure and assign individual roles and responsibilities.</a:t>
            </a:r>
          </a:p>
          <a:p>
            <a:pPr lvl="1"/>
            <a:r>
              <a:rPr lang="en-US" dirty="0"/>
              <a:t>Design data protection strategies and develop infrastructure.</a:t>
            </a:r>
          </a:p>
          <a:p>
            <a:pPr lvl="1"/>
            <a:r>
              <a:rPr lang="en-US" dirty="0"/>
              <a:t>Develop contingency solutions.</a:t>
            </a:r>
          </a:p>
          <a:p>
            <a:pPr lvl="1"/>
            <a:r>
              <a:rPr lang="en-US" dirty="0"/>
              <a:t>Develop emergency response procedures.</a:t>
            </a:r>
          </a:p>
          <a:p>
            <a:pPr lvl="1"/>
            <a:r>
              <a:rPr lang="en-US" dirty="0"/>
              <a:t>Detail recovery and restart procedures.</a:t>
            </a:r>
          </a:p>
          <a:p>
            <a:r>
              <a:rPr lang="en-US" dirty="0"/>
              <a:t>4. Implement:</a:t>
            </a:r>
          </a:p>
          <a:p>
            <a:pPr lvl="1"/>
            <a:r>
              <a:rPr lang="en-US" dirty="0"/>
              <a:t>Implement risk management and mitigation procedures that include backup, replication, and management of resources.</a:t>
            </a:r>
          </a:p>
          <a:p>
            <a:pPr lvl="1"/>
            <a:r>
              <a:rPr lang="en-US" dirty="0"/>
              <a:t>Prepare the disaster recovery sites that can be utilized if a disaster affects the primary data center.</a:t>
            </a:r>
          </a:p>
          <a:p>
            <a:pPr lvl="1"/>
            <a:r>
              <a:rPr lang="en-US" dirty="0"/>
              <a:t>Implement redundancy for every resource in a data center to avoid single points of failure.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17</a:t>
            </a:fld>
            <a:endParaRPr lang="en-US"/>
          </a:p>
        </p:txBody>
      </p:sp>
    </p:spTree>
    <p:extLst>
      <p:ext uri="{BB962C8B-B14F-4D97-AF65-F5344CB8AC3E}">
        <p14:creationId xmlns:p14="http://schemas.microsoft.com/office/powerpoint/2010/main" val="2081230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Planning Life Cycle…</a:t>
            </a:r>
          </a:p>
        </p:txBody>
      </p:sp>
      <p:sp>
        <p:nvSpPr>
          <p:cNvPr id="3" name="Content Placeholder 2"/>
          <p:cNvSpPr>
            <a:spLocks noGrp="1"/>
          </p:cNvSpPr>
          <p:nvPr>
            <p:ph idx="1"/>
          </p:nvPr>
        </p:nvSpPr>
        <p:spPr>
          <a:xfrm>
            <a:off x="1097280" y="1199535"/>
            <a:ext cx="9726664" cy="5053781"/>
          </a:xfrm>
        </p:spPr>
        <p:txBody>
          <a:bodyPr>
            <a:normAutofit/>
          </a:bodyPr>
          <a:lstStyle/>
          <a:p>
            <a:r>
              <a:rPr lang="en-US" dirty="0"/>
              <a:t> 5. Train, test, assess, and maintain:</a:t>
            </a:r>
          </a:p>
          <a:p>
            <a:pPr lvl="1"/>
            <a:r>
              <a:rPr lang="en-US" dirty="0"/>
              <a:t>Train the employees who are responsible for backup and replication.</a:t>
            </a:r>
          </a:p>
          <a:p>
            <a:pPr lvl="1"/>
            <a:r>
              <a:rPr lang="en-US" dirty="0"/>
              <a:t>Train employees on emergency response procedures  </a:t>
            </a:r>
          </a:p>
          <a:p>
            <a:pPr lvl="1"/>
            <a:r>
              <a:rPr lang="en-US" dirty="0"/>
              <a:t>Train the recovery team  </a:t>
            </a:r>
          </a:p>
          <a:p>
            <a:pPr lvl="1"/>
            <a:r>
              <a:rPr lang="en-US" dirty="0"/>
              <a:t>Perform damage-assessment processes and review recovery plans.</a:t>
            </a:r>
          </a:p>
          <a:p>
            <a:pPr lvl="1"/>
            <a:r>
              <a:rPr lang="en-US" dirty="0"/>
              <a:t>Test the BC plan regularly to evaluate its performance and identify its limitations.</a:t>
            </a:r>
          </a:p>
          <a:p>
            <a:pPr lvl="1"/>
            <a:r>
              <a:rPr lang="en-US" dirty="0"/>
              <a:t>Assess the performance reports and identify limitations.</a:t>
            </a:r>
          </a:p>
          <a:p>
            <a:pPr lvl="1"/>
            <a:r>
              <a:rPr lang="en-US" dirty="0"/>
              <a:t>Update the BC plans and recovery/restart procedures to reflect regular changes within the data center.</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18</a:t>
            </a:fld>
            <a:endParaRPr lang="en-US"/>
          </a:p>
        </p:txBody>
      </p:sp>
    </p:spTree>
    <p:extLst>
      <p:ext uri="{BB962C8B-B14F-4D97-AF65-F5344CB8AC3E}">
        <p14:creationId xmlns:p14="http://schemas.microsoft.com/office/powerpoint/2010/main" val="4019565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Analysis</a:t>
            </a:r>
          </a:p>
        </p:txBody>
      </p:sp>
      <p:sp>
        <p:nvSpPr>
          <p:cNvPr id="3" name="Content Placeholder 2"/>
          <p:cNvSpPr>
            <a:spLocks noGrp="1"/>
          </p:cNvSpPr>
          <p:nvPr>
            <p:ph idx="1"/>
          </p:nvPr>
        </p:nvSpPr>
        <p:spPr/>
        <p:txBody>
          <a:bodyPr>
            <a:normAutofit/>
          </a:bodyPr>
          <a:lstStyle/>
          <a:p>
            <a:r>
              <a:rPr lang="en-US" sz="3200" dirty="0"/>
              <a:t>Analyze the physical and virtual infrastructure components to identify single point of failure.</a:t>
            </a:r>
          </a:p>
          <a:p>
            <a:r>
              <a:rPr lang="en-US" sz="3200" dirty="0"/>
              <a:t>Implement fault-tolerance mechanisms.</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19</a:t>
            </a:fld>
            <a:endParaRPr lang="en-US"/>
          </a:p>
        </p:txBody>
      </p:sp>
    </p:spTree>
    <p:extLst>
      <p:ext uri="{BB962C8B-B14F-4D97-AF65-F5344CB8AC3E}">
        <p14:creationId xmlns:p14="http://schemas.microsoft.com/office/powerpoint/2010/main" val="2810552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a:xfrm>
            <a:off x="1097279" y="1199535"/>
            <a:ext cx="4612405" cy="4988614"/>
          </a:xfrm>
        </p:spPr>
        <p:txBody>
          <a:bodyPr>
            <a:normAutofit/>
          </a:bodyPr>
          <a:lstStyle/>
          <a:p>
            <a:pPr>
              <a:spcBef>
                <a:spcPts val="0"/>
              </a:spcBef>
            </a:pPr>
            <a:r>
              <a:rPr lang="en-US" sz="2800" b="1" dirty="0">
                <a:latin typeface="Helvetica Rounded" pitchFamily="50" charset="0"/>
              </a:rPr>
              <a:t>Module 4 (8 hours)</a:t>
            </a:r>
          </a:p>
          <a:p>
            <a:pPr>
              <a:spcBef>
                <a:spcPts val="600"/>
              </a:spcBef>
            </a:pPr>
            <a:r>
              <a:rPr lang="en-US" b="1" dirty="0">
                <a:solidFill>
                  <a:srgbClr val="FF0000"/>
                </a:solidFill>
              </a:rPr>
              <a:t>Chapter 9: </a:t>
            </a:r>
            <a:r>
              <a:rPr lang="en-US" b="1" dirty="0">
                <a:solidFill>
                  <a:srgbClr val="0066FF"/>
                </a:solidFill>
              </a:rPr>
              <a:t>Introduction to Business Continuity</a:t>
            </a:r>
          </a:p>
          <a:p>
            <a:pPr>
              <a:spcBef>
                <a:spcPts val="600"/>
              </a:spcBef>
              <a:spcAft>
                <a:spcPts val="0"/>
              </a:spcAft>
            </a:pPr>
            <a:r>
              <a:rPr lang="en-US" dirty="0"/>
              <a:t>Information Availability</a:t>
            </a:r>
          </a:p>
          <a:p>
            <a:pPr>
              <a:spcBef>
                <a:spcPts val="600"/>
              </a:spcBef>
              <a:spcAft>
                <a:spcPts val="0"/>
              </a:spcAft>
            </a:pPr>
            <a:r>
              <a:rPr lang="en-US" dirty="0"/>
              <a:t>BC Terminology</a:t>
            </a:r>
          </a:p>
          <a:p>
            <a:pPr>
              <a:spcBef>
                <a:spcPts val="600"/>
              </a:spcBef>
              <a:spcAft>
                <a:spcPts val="0"/>
              </a:spcAft>
            </a:pPr>
            <a:r>
              <a:rPr lang="en-US" dirty="0"/>
              <a:t>BC Planning Life Cycle</a:t>
            </a:r>
          </a:p>
          <a:p>
            <a:pPr>
              <a:spcBef>
                <a:spcPts val="600"/>
              </a:spcBef>
              <a:spcAft>
                <a:spcPts val="0"/>
              </a:spcAft>
            </a:pPr>
            <a:r>
              <a:rPr lang="en-US" dirty="0"/>
              <a:t>Failure Analysis</a:t>
            </a:r>
          </a:p>
          <a:p>
            <a:pPr>
              <a:spcBef>
                <a:spcPts val="600"/>
              </a:spcBef>
              <a:spcAft>
                <a:spcPts val="0"/>
              </a:spcAft>
            </a:pPr>
            <a:r>
              <a:rPr lang="en-US" dirty="0"/>
              <a:t>Business Impact Analysis</a:t>
            </a:r>
          </a:p>
          <a:p>
            <a:pPr>
              <a:spcBef>
                <a:spcPts val="600"/>
              </a:spcBef>
              <a:spcAft>
                <a:spcPts val="0"/>
              </a:spcAft>
            </a:pPr>
            <a:r>
              <a:rPr lang="en-US" dirty="0"/>
              <a:t>BC Technology Solution</a:t>
            </a:r>
            <a:endParaRPr lang="en-US" b="1"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a:t>
            </a:fld>
            <a:endParaRPr lang="en-US"/>
          </a:p>
        </p:txBody>
      </p:sp>
      <p:sp>
        <p:nvSpPr>
          <p:cNvPr id="6" name="Content Placeholder 2"/>
          <p:cNvSpPr txBox="1">
            <a:spLocks/>
          </p:cNvSpPr>
          <p:nvPr/>
        </p:nvSpPr>
        <p:spPr>
          <a:xfrm>
            <a:off x="6353306" y="1276359"/>
            <a:ext cx="5374405" cy="4988614"/>
          </a:xfrm>
          <a:prstGeom prst="rect">
            <a:avLst/>
          </a:prstGeom>
        </p:spPr>
        <p:txBody>
          <a:bodyPr vert="horz" lIns="0" tIns="45720" rIns="0" bIns="45720" rtlCol="0">
            <a:normAutofit/>
          </a:bodyPr>
          <a:lstStyle>
            <a:lvl1pPr marL="274320" indent="-274320" algn="l" defTabSz="914400" rtl="0" eaLnBrk="1" latinLnBrk="0" hangingPunct="1">
              <a:lnSpc>
                <a:spcPct val="100000"/>
              </a:lnSpc>
              <a:spcBef>
                <a:spcPts val="1200"/>
              </a:spcBef>
              <a:spcAft>
                <a:spcPts val="200"/>
              </a:spcAft>
              <a:buClr>
                <a:srgbClr val="00B0F0"/>
              </a:buClr>
              <a:buSzPct val="120000"/>
              <a:buFont typeface="Arial" panose="020B0604020202020204" pitchFamily="34" charset="0"/>
              <a:buChar char="•"/>
              <a:defRPr sz="2400" kern="1200">
                <a:solidFill>
                  <a:schemeClr val="tx1"/>
                </a:solidFill>
                <a:latin typeface="Bahnschrift SemiBold" panose="020B0502040204020203" pitchFamily="34" charset="0"/>
                <a:ea typeface="+mn-ea"/>
                <a:cs typeface="Arial" panose="020B0604020202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rgbClr val="002060"/>
                </a:solidFill>
                <a:latin typeface="Palatino Linotype" panose="02040502050505030304" pitchFamily="18"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pPr>
            <a:r>
              <a:rPr lang="en-US" b="1" dirty="0">
                <a:solidFill>
                  <a:srgbClr val="FF0000"/>
                </a:solidFill>
              </a:rPr>
              <a:t>Chapter 10 : </a:t>
            </a:r>
            <a:r>
              <a:rPr lang="en-US" b="1" dirty="0">
                <a:solidFill>
                  <a:srgbClr val="0066FF"/>
                </a:solidFill>
              </a:rPr>
              <a:t>Backup and Archive: </a:t>
            </a:r>
          </a:p>
          <a:p>
            <a:pPr>
              <a:spcBef>
                <a:spcPts val="600"/>
              </a:spcBef>
              <a:spcAft>
                <a:spcPts val="0"/>
              </a:spcAft>
            </a:pPr>
            <a:r>
              <a:rPr lang="en-US" dirty="0"/>
              <a:t>Backup Purpose</a:t>
            </a:r>
          </a:p>
          <a:p>
            <a:pPr>
              <a:spcBef>
                <a:spcPts val="600"/>
              </a:spcBef>
              <a:spcAft>
                <a:spcPts val="0"/>
              </a:spcAft>
            </a:pPr>
            <a:r>
              <a:rPr lang="en-US" dirty="0"/>
              <a:t>Backup Considerations</a:t>
            </a:r>
          </a:p>
          <a:p>
            <a:pPr>
              <a:spcBef>
                <a:spcPts val="600"/>
              </a:spcBef>
              <a:spcAft>
                <a:spcPts val="0"/>
              </a:spcAft>
            </a:pPr>
            <a:r>
              <a:rPr lang="en-US" dirty="0"/>
              <a:t>Backup Granularity</a:t>
            </a:r>
          </a:p>
          <a:p>
            <a:pPr>
              <a:spcBef>
                <a:spcPts val="600"/>
              </a:spcBef>
              <a:spcAft>
                <a:spcPts val="0"/>
              </a:spcAft>
            </a:pPr>
            <a:r>
              <a:rPr lang="en-US" dirty="0"/>
              <a:t>Recovery Considerations</a:t>
            </a:r>
          </a:p>
          <a:p>
            <a:pPr>
              <a:spcBef>
                <a:spcPts val="600"/>
              </a:spcBef>
              <a:spcAft>
                <a:spcPts val="0"/>
              </a:spcAft>
            </a:pPr>
            <a:r>
              <a:rPr lang="en-US" dirty="0"/>
              <a:t>Backup Methods</a:t>
            </a:r>
          </a:p>
          <a:p>
            <a:pPr>
              <a:spcBef>
                <a:spcPts val="600"/>
              </a:spcBef>
              <a:spcAft>
                <a:spcPts val="0"/>
              </a:spcAft>
            </a:pPr>
            <a:r>
              <a:rPr lang="en-US" dirty="0"/>
              <a:t>Backup Architecture</a:t>
            </a:r>
          </a:p>
          <a:p>
            <a:pPr>
              <a:spcBef>
                <a:spcPts val="600"/>
              </a:spcBef>
              <a:spcAft>
                <a:spcPts val="0"/>
              </a:spcAft>
            </a:pPr>
            <a:r>
              <a:rPr lang="en-US" dirty="0"/>
              <a:t>Backup and Restore Operations</a:t>
            </a:r>
          </a:p>
          <a:p>
            <a:pPr>
              <a:spcBef>
                <a:spcPts val="600"/>
              </a:spcBef>
              <a:spcAft>
                <a:spcPts val="0"/>
              </a:spcAft>
            </a:pPr>
            <a:r>
              <a:rPr lang="en-US" dirty="0"/>
              <a:t>Backup Topologies</a:t>
            </a:r>
          </a:p>
          <a:p>
            <a:pPr>
              <a:spcBef>
                <a:spcPts val="600"/>
              </a:spcBef>
              <a:spcAft>
                <a:spcPts val="0"/>
              </a:spcAft>
            </a:pPr>
            <a:r>
              <a:rPr lang="en-US" dirty="0"/>
              <a:t>Backup in NAS Environments</a:t>
            </a:r>
            <a:endParaRPr lang="en-US" b="1" dirty="0">
              <a:solidFill>
                <a:srgbClr val="FF0000"/>
              </a:solidFill>
            </a:endParaRPr>
          </a:p>
        </p:txBody>
      </p:sp>
    </p:spTree>
    <p:extLst>
      <p:ext uri="{BB962C8B-B14F-4D97-AF65-F5344CB8AC3E}">
        <p14:creationId xmlns:p14="http://schemas.microsoft.com/office/powerpoint/2010/main" val="1432406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Point of Failure</a:t>
            </a:r>
          </a:p>
        </p:txBody>
      </p:sp>
      <p:sp>
        <p:nvSpPr>
          <p:cNvPr id="3" name="Content Placeholder 2"/>
          <p:cNvSpPr>
            <a:spLocks noGrp="1"/>
          </p:cNvSpPr>
          <p:nvPr>
            <p:ph idx="1"/>
          </p:nvPr>
        </p:nvSpPr>
        <p:spPr>
          <a:xfrm>
            <a:off x="6422064" y="1199535"/>
            <a:ext cx="5092995" cy="5053781"/>
          </a:xfrm>
        </p:spPr>
        <p:txBody>
          <a:bodyPr/>
          <a:lstStyle/>
          <a:p>
            <a:r>
              <a:rPr lang="en-US" dirty="0"/>
              <a:t>The failure of a component that can terminate the availability of the entire system or IT service.</a:t>
            </a:r>
          </a:p>
          <a:p>
            <a:r>
              <a:rPr lang="en-US" dirty="0"/>
              <a:t>E.g. A </a:t>
            </a:r>
            <a:r>
              <a:rPr lang="en-US" dirty="0" err="1"/>
              <a:t>VM</a:t>
            </a:r>
            <a:r>
              <a:rPr lang="en-US" dirty="0"/>
              <a:t>, a hypervisor, an </a:t>
            </a:r>
            <a:r>
              <a:rPr lang="en-US" dirty="0" err="1"/>
              <a:t>HBA</a:t>
            </a:r>
            <a:r>
              <a:rPr lang="en-US" dirty="0"/>
              <a:t>/</a:t>
            </a:r>
            <a:r>
              <a:rPr lang="en-US" dirty="0" err="1"/>
              <a:t>NIC</a:t>
            </a:r>
            <a:r>
              <a:rPr lang="en-US" dirty="0"/>
              <a:t> on the server, the physical server, the IP network, the FC switch, the storage array ports, or even the storage array could be a potential single point of failure.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20</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03852" y="2259132"/>
            <a:ext cx="5804198" cy="2171812"/>
          </a:xfrm>
          <a:prstGeom prst="rect">
            <a:avLst/>
          </a:prstGeom>
        </p:spPr>
      </p:pic>
    </p:spTree>
    <p:extLst>
      <p:ext uri="{BB962C8B-B14F-4D97-AF65-F5344CB8AC3E}">
        <p14:creationId xmlns:p14="http://schemas.microsoft.com/office/powerpoint/2010/main" val="278530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Resolving Single Points of Failure</a:t>
            </a:r>
          </a:p>
        </p:txBody>
      </p:sp>
      <p:sp>
        <p:nvSpPr>
          <p:cNvPr id="3" name="Content Placeholder 2"/>
          <p:cNvSpPr>
            <a:spLocks noGrp="1"/>
          </p:cNvSpPr>
          <p:nvPr>
            <p:ph idx="1"/>
          </p:nvPr>
        </p:nvSpPr>
        <p:spPr>
          <a:xfrm>
            <a:off x="7751134" y="1199535"/>
            <a:ext cx="4008475" cy="5053781"/>
          </a:xfrm>
        </p:spPr>
        <p:txBody>
          <a:bodyPr/>
          <a:lstStyle/>
          <a:p>
            <a:r>
              <a:rPr lang="en-US" dirty="0"/>
              <a:t>Solution – redundancy</a:t>
            </a:r>
          </a:p>
          <a:p>
            <a:r>
              <a:rPr lang="en-US" dirty="0"/>
              <a:t>Data centers follow stringent guidelines to implement fault tolerance for uninterrupted information availability.</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21</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81383" y="1199535"/>
            <a:ext cx="6609603" cy="5114939"/>
          </a:xfrm>
          <a:prstGeom prst="rect">
            <a:avLst/>
          </a:prstGeom>
        </p:spPr>
      </p:pic>
    </p:spTree>
    <p:extLst>
      <p:ext uri="{BB962C8B-B14F-4D97-AF65-F5344CB8AC3E}">
        <p14:creationId xmlns:p14="http://schemas.microsoft.com/office/powerpoint/2010/main" val="2818171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Impact Analysis</a:t>
            </a:r>
          </a:p>
        </p:txBody>
      </p:sp>
      <p:sp>
        <p:nvSpPr>
          <p:cNvPr id="3" name="Content Placeholder 2"/>
          <p:cNvSpPr>
            <a:spLocks noGrp="1"/>
          </p:cNvSpPr>
          <p:nvPr>
            <p:ph idx="1"/>
          </p:nvPr>
        </p:nvSpPr>
        <p:spPr/>
        <p:txBody>
          <a:bodyPr>
            <a:normAutofit/>
          </a:bodyPr>
          <a:lstStyle/>
          <a:p>
            <a:pPr>
              <a:spcAft>
                <a:spcPts val="1200"/>
              </a:spcAft>
            </a:pPr>
            <a:r>
              <a:rPr lang="en-US" sz="3200" dirty="0"/>
              <a:t>A </a:t>
            </a:r>
            <a:r>
              <a:rPr lang="en-US" sz="3200" i="1" dirty="0"/>
              <a:t>business impact analysis </a:t>
            </a:r>
            <a:r>
              <a:rPr lang="en-US" sz="3200" dirty="0"/>
              <a:t>(BIA) </a:t>
            </a:r>
            <a:r>
              <a:rPr lang="en-US" sz="3200" dirty="0" smtClean="0"/>
              <a:t>identifies </a:t>
            </a:r>
            <a:r>
              <a:rPr lang="en-US" sz="3200" dirty="0"/>
              <a:t>which business units, operations, and processes are essential to the survival of the business. </a:t>
            </a:r>
          </a:p>
          <a:p>
            <a:pPr lvl="1"/>
            <a:r>
              <a:rPr lang="en-US" sz="3200" dirty="0"/>
              <a:t>Financial</a:t>
            </a:r>
          </a:p>
          <a:p>
            <a:pPr lvl="1"/>
            <a:r>
              <a:rPr lang="en-US" sz="3200" dirty="0"/>
              <a:t>Operational</a:t>
            </a:r>
          </a:p>
          <a:p>
            <a:pPr lvl="1"/>
            <a:r>
              <a:rPr lang="en-US" sz="3200" dirty="0"/>
              <a:t>Service impacts of a disruption to essential business processes</a:t>
            </a:r>
          </a:p>
          <a:p>
            <a:r>
              <a:rPr lang="en-US" sz="3200" dirty="0"/>
              <a:t>Report – money or time</a:t>
            </a:r>
          </a:p>
          <a:p>
            <a:endParaRPr lang="en-US" sz="3200"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22</a:t>
            </a:fld>
            <a:endParaRPr lang="en-US"/>
          </a:p>
        </p:txBody>
      </p:sp>
    </p:spTree>
    <p:extLst>
      <p:ext uri="{BB962C8B-B14F-4D97-AF65-F5344CB8AC3E}">
        <p14:creationId xmlns:p14="http://schemas.microsoft.com/office/powerpoint/2010/main" val="1476951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of BIA</a:t>
            </a:r>
          </a:p>
        </p:txBody>
      </p:sp>
      <p:sp>
        <p:nvSpPr>
          <p:cNvPr id="3" name="Content Placeholder 2"/>
          <p:cNvSpPr>
            <a:spLocks noGrp="1"/>
          </p:cNvSpPr>
          <p:nvPr>
            <p:ph idx="1"/>
          </p:nvPr>
        </p:nvSpPr>
        <p:spPr>
          <a:xfrm>
            <a:off x="1097280" y="1199535"/>
            <a:ext cx="9641604" cy="5053781"/>
          </a:xfrm>
        </p:spPr>
        <p:txBody>
          <a:bodyPr>
            <a:normAutofit fontScale="92500" lnSpcReduction="20000"/>
          </a:bodyPr>
          <a:lstStyle/>
          <a:p>
            <a:r>
              <a:rPr lang="en-US" dirty="0"/>
              <a:t>Determine the business areas. </a:t>
            </a:r>
          </a:p>
          <a:p>
            <a:r>
              <a:rPr lang="en-US" dirty="0"/>
              <a:t>For each business area, identify the key business processes critical to its operation.</a:t>
            </a:r>
          </a:p>
          <a:p>
            <a:r>
              <a:rPr lang="en-US" dirty="0"/>
              <a:t>Determine the attributes of the business process in terms of applications, databases, and hardware and software requirements.</a:t>
            </a:r>
          </a:p>
          <a:p>
            <a:r>
              <a:rPr lang="en-US" dirty="0"/>
              <a:t>Estimate the costs of failure for each business process.</a:t>
            </a:r>
          </a:p>
          <a:p>
            <a:r>
              <a:rPr lang="en-US" dirty="0"/>
              <a:t>Calculate the maximum tolerable outage and define </a:t>
            </a:r>
            <a:r>
              <a:rPr lang="en-US" dirty="0" err="1"/>
              <a:t>RTO</a:t>
            </a:r>
            <a:r>
              <a:rPr lang="en-US" dirty="0"/>
              <a:t> and </a:t>
            </a:r>
            <a:r>
              <a:rPr lang="en-US" dirty="0" err="1"/>
              <a:t>RPO</a:t>
            </a:r>
            <a:r>
              <a:rPr lang="en-US" dirty="0"/>
              <a:t> for each business process.</a:t>
            </a:r>
          </a:p>
          <a:p>
            <a:r>
              <a:rPr lang="en-US" dirty="0"/>
              <a:t>Establish the minimum resources required  </a:t>
            </a:r>
          </a:p>
          <a:p>
            <a:r>
              <a:rPr lang="en-US" dirty="0"/>
              <a:t>Determine recovery strategies and the cost for implementing them.</a:t>
            </a:r>
          </a:p>
          <a:p>
            <a:r>
              <a:rPr lang="en-US" dirty="0"/>
              <a:t>Optimize the backup and business recovery strategy based on business priorities.</a:t>
            </a:r>
          </a:p>
          <a:p>
            <a:r>
              <a:rPr lang="en-US" dirty="0"/>
              <a:t>Analyze the current state of BC readiness and optimize future BC planning.</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23</a:t>
            </a:fld>
            <a:endParaRPr lang="en-US"/>
          </a:p>
        </p:txBody>
      </p:sp>
    </p:spTree>
    <p:extLst>
      <p:ext uri="{BB962C8B-B14F-4D97-AF65-F5344CB8AC3E}">
        <p14:creationId xmlns:p14="http://schemas.microsoft.com/office/powerpoint/2010/main" val="4076259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 Technology Solutions</a:t>
            </a:r>
          </a:p>
        </p:txBody>
      </p:sp>
      <p:sp>
        <p:nvSpPr>
          <p:cNvPr id="3" name="Content Placeholder 2"/>
          <p:cNvSpPr>
            <a:spLocks noGrp="1"/>
          </p:cNvSpPr>
          <p:nvPr>
            <p:ph idx="1"/>
          </p:nvPr>
        </p:nvSpPr>
        <p:spPr/>
        <p:txBody>
          <a:bodyPr>
            <a:normAutofit/>
          </a:bodyPr>
          <a:lstStyle/>
          <a:p>
            <a:r>
              <a:rPr lang="en-US" dirty="0"/>
              <a:t>Solutions to recover from a failure:</a:t>
            </a:r>
          </a:p>
          <a:p>
            <a:r>
              <a:rPr lang="en-US" b="1" dirty="0"/>
              <a:t>Backup</a:t>
            </a:r>
          </a:p>
          <a:p>
            <a:pPr lvl="1"/>
            <a:r>
              <a:rPr lang="en-US" dirty="0"/>
              <a:t>Data backup is for data availability.  The frequency of backup is determined based on </a:t>
            </a:r>
            <a:r>
              <a:rPr lang="en-US" dirty="0" err="1"/>
              <a:t>RPO</a:t>
            </a:r>
            <a:r>
              <a:rPr lang="en-US" dirty="0"/>
              <a:t>, </a:t>
            </a:r>
            <a:r>
              <a:rPr lang="en-US" dirty="0" err="1"/>
              <a:t>RTO</a:t>
            </a:r>
            <a:r>
              <a:rPr lang="en-US" dirty="0"/>
              <a:t>, and the frequency of data changes.</a:t>
            </a:r>
          </a:p>
          <a:p>
            <a:r>
              <a:rPr lang="en-US" b="1" dirty="0"/>
              <a:t>Local replication</a:t>
            </a:r>
          </a:p>
          <a:p>
            <a:pPr lvl="1"/>
            <a:r>
              <a:rPr lang="en-US" dirty="0"/>
              <a:t>Data can be replicated to a separate location within the same storage array (used for data corruption also.)  </a:t>
            </a:r>
          </a:p>
          <a:p>
            <a:r>
              <a:rPr lang="en-US" b="1" dirty="0"/>
              <a:t>Remote replication</a:t>
            </a:r>
          </a:p>
          <a:p>
            <a:pPr lvl="1"/>
            <a:r>
              <a:rPr lang="en-US" dirty="0"/>
              <a:t>Data in a storage array can be replicated to another storage array located at a remote site.  </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24</a:t>
            </a:fld>
            <a:endParaRPr lang="en-US"/>
          </a:p>
        </p:txBody>
      </p:sp>
    </p:spTree>
    <p:extLst>
      <p:ext uri="{BB962C8B-B14F-4D97-AF65-F5344CB8AC3E}">
        <p14:creationId xmlns:p14="http://schemas.microsoft.com/office/powerpoint/2010/main" val="818638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Old English Text MT" panose="03040902040508030806" pitchFamily="66" charset="0"/>
              </a:rPr>
              <a:t>Chapter 10</a:t>
            </a:r>
            <a:br>
              <a:rPr lang="en-US" dirty="0">
                <a:latin typeface="Old English Text MT" panose="03040902040508030806" pitchFamily="66" charset="0"/>
              </a:rPr>
            </a:br>
            <a:r>
              <a:rPr lang="en-US" b="1" dirty="0">
                <a:solidFill>
                  <a:srgbClr val="C00000"/>
                </a:solidFill>
              </a:rPr>
              <a:t>Backup and Archive</a:t>
            </a:r>
            <a:endParaRPr lang="en-US" dirty="0">
              <a:solidFill>
                <a:srgbClr val="C00000"/>
              </a:solidFill>
              <a:latin typeface="Old English Text MT" panose="03040902040508030806" pitchFamily="66" charset="0"/>
            </a:endParaRP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25</a:t>
            </a:fld>
            <a:endParaRPr lang="en-US"/>
          </a:p>
        </p:txBody>
      </p:sp>
    </p:spTree>
    <p:extLst>
      <p:ext uri="{BB962C8B-B14F-4D97-AF65-F5344CB8AC3E}">
        <p14:creationId xmlns:p14="http://schemas.microsoft.com/office/powerpoint/2010/main" val="526986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416796" y="1243776"/>
            <a:ext cx="8180552" cy="5355807"/>
          </a:xfrm>
        </p:spPr>
        <p:txBody>
          <a:bodyPr>
            <a:normAutofit lnSpcReduction="10000"/>
          </a:bodyPr>
          <a:lstStyle/>
          <a:p>
            <a:r>
              <a:rPr lang="en-US" b="1" dirty="0"/>
              <a:t>What is Backup? </a:t>
            </a:r>
            <a:r>
              <a:rPr lang="en-US" dirty="0"/>
              <a:t>- It</a:t>
            </a:r>
            <a:r>
              <a:rPr lang="en-US" i="1" dirty="0"/>
              <a:t> </a:t>
            </a:r>
            <a:r>
              <a:rPr lang="en-US" dirty="0"/>
              <a:t>is an additional copy of production data, created and retained for the sole purpose of recovering lost or corrupted data.</a:t>
            </a:r>
          </a:p>
          <a:p>
            <a:r>
              <a:rPr lang="en-US" dirty="0"/>
              <a:t>Organizations need a quick restore of backed up data to meet business service-level agreements (</a:t>
            </a:r>
            <a:r>
              <a:rPr lang="en-US" dirty="0" err="1"/>
              <a:t>SLAs</a:t>
            </a:r>
            <a:r>
              <a:rPr lang="en-US" dirty="0"/>
              <a:t>).</a:t>
            </a:r>
          </a:p>
          <a:p>
            <a:r>
              <a:rPr lang="en-US" dirty="0"/>
              <a:t>Evaluation of methods for the successful backup and recovery solution is mandatory.</a:t>
            </a:r>
          </a:p>
          <a:p>
            <a:r>
              <a:rPr lang="en-US" dirty="0"/>
              <a:t>Large volume of data is fixed. Backup of fixed storage increases the cost.</a:t>
            </a:r>
          </a:p>
          <a:p>
            <a:r>
              <a:rPr lang="en-US" b="1" dirty="0"/>
              <a:t>What is Data archiving?</a:t>
            </a:r>
            <a:r>
              <a:rPr lang="en-US" i="1" dirty="0"/>
              <a:t> – </a:t>
            </a:r>
            <a:r>
              <a:rPr lang="en-US" dirty="0"/>
              <a:t>It is the process of moving data that is no longer actively used, from primary storage to a low-cost secondary storage. </a:t>
            </a:r>
            <a:r>
              <a:rPr lang="en-US" i="1" dirty="0" smtClean="0"/>
              <a:t>R</a:t>
            </a:r>
            <a:r>
              <a:rPr lang="en-US" dirty="0" smtClean="0"/>
              <a:t>e</a:t>
            </a:r>
            <a:r>
              <a:rPr lang="en-US" i="1" dirty="0" smtClean="0"/>
              <a:t>taining </a:t>
            </a:r>
            <a:r>
              <a:rPr lang="en-US" i="1" dirty="0"/>
              <a:t>data for long-term storage. </a:t>
            </a:r>
            <a:r>
              <a:rPr lang="en-US" dirty="0" smtClean="0"/>
              <a:t>No </a:t>
            </a:r>
            <a:r>
              <a:rPr lang="en-US" dirty="0"/>
              <a:t>need to </a:t>
            </a:r>
            <a:r>
              <a:rPr lang="en-US" dirty="0" err="1"/>
              <a:t>backup</a:t>
            </a:r>
            <a:r>
              <a:rPr lang="en-US" dirty="0"/>
              <a:t>!</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26</a:t>
            </a:fld>
            <a:endParaRPr lang="en-US"/>
          </a:p>
        </p:txBody>
      </p:sp>
      <p:pic>
        <p:nvPicPr>
          <p:cNvPr id="2050" name="Picture 2" descr="https://qphs.fs.quoracdn.net/main-qimg-f958e10ee83c7d23fc5053fc8e874943-l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722" y="1243776"/>
            <a:ext cx="2248711" cy="23199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696939" y="1243776"/>
            <a:ext cx="859531" cy="369332"/>
          </a:xfrm>
          <a:prstGeom prst="rect">
            <a:avLst/>
          </a:prstGeom>
        </p:spPr>
        <p:txBody>
          <a:bodyPr wrap="none">
            <a:spAutoFit/>
          </a:bodyPr>
          <a:lstStyle/>
          <a:p>
            <a:r>
              <a:rPr lang="en-US" dirty="0">
                <a:latin typeface="Arial Narrow" panose="020B0606020202030204" pitchFamily="34" charset="0"/>
              </a:rPr>
              <a:t>Local or</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007" y="4345477"/>
            <a:ext cx="3047426" cy="1083121"/>
          </a:xfrm>
          <a:prstGeom prst="rect">
            <a:avLst/>
          </a:prstGeom>
        </p:spPr>
      </p:pic>
    </p:spTree>
    <p:extLst>
      <p:ext uri="{BB962C8B-B14F-4D97-AF65-F5344CB8AC3E}">
        <p14:creationId xmlns:p14="http://schemas.microsoft.com/office/powerpoint/2010/main" val="1574747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Vs. Archive</a:t>
            </a:r>
            <a:endParaRPr lang="en-US" dirty="0"/>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1737" y="1245792"/>
            <a:ext cx="9113736" cy="4797199"/>
          </a:xfrm>
        </p:spPr>
      </p:pic>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27</a:t>
            </a:fld>
            <a:endParaRPr lang="en-US"/>
          </a:p>
        </p:txBody>
      </p:sp>
    </p:spTree>
    <p:extLst>
      <p:ext uri="{BB962C8B-B14F-4D97-AF65-F5344CB8AC3E}">
        <p14:creationId xmlns:p14="http://schemas.microsoft.com/office/powerpoint/2010/main" val="3598096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What is the purpose of Backup?</a:t>
            </a:r>
          </a:p>
        </p:txBody>
      </p:sp>
      <p:sp>
        <p:nvSpPr>
          <p:cNvPr id="3" name="Content Placeholder 2"/>
          <p:cNvSpPr>
            <a:spLocks noGrp="1"/>
          </p:cNvSpPr>
          <p:nvPr>
            <p:ph idx="1"/>
          </p:nvPr>
        </p:nvSpPr>
        <p:spPr/>
        <p:txBody>
          <a:bodyPr>
            <a:normAutofit lnSpcReduction="10000"/>
          </a:bodyPr>
          <a:lstStyle/>
          <a:p>
            <a:r>
              <a:rPr lang="en-US" b="1" dirty="0"/>
              <a:t>(a) Disaster Recovery</a:t>
            </a:r>
          </a:p>
          <a:p>
            <a:pPr lvl="1"/>
            <a:r>
              <a:rPr lang="en-US" dirty="0"/>
              <a:t>The purpose of the backup is to create a copy of data (in tapes) that can be recovered in the event of a primary data failure. </a:t>
            </a:r>
          </a:p>
          <a:p>
            <a:pPr lvl="1"/>
            <a:r>
              <a:rPr lang="en-US" dirty="0"/>
              <a:t>Primary data failures can be the result of hardware or software failure, data corruption, or a human-caused event, such as a malicious attack (virus or malware), or accidental deletion of data. </a:t>
            </a:r>
          </a:p>
          <a:p>
            <a:pPr lvl="1"/>
            <a:r>
              <a:rPr lang="en-US" dirty="0"/>
              <a:t>Backup copies allow data to be restored from an earlier point in time to help the business recover from an unplanned event.</a:t>
            </a:r>
          </a:p>
          <a:p>
            <a:r>
              <a:rPr lang="en-US" b="1" dirty="0"/>
              <a:t>(b) Operational Recovery</a:t>
            </a:r>
          </a:p>
          <a:p>
            <a:pPr lvl="1"/>
            <a:r>
              <a:rPr lang="en-US" dirty="0"/>
              <a:t>Data in the production environment changes with every business transaction and operation. </a:t>
            </a:r>
          </a:p>
          <a:p>
            <a:pPr lvl="1"/>
            <a:r>
              <a:rPr lang="en-US" dirty="0"/>
              <a:t>Backups are used to restore data if data loss or logical corruption occurs during routine </a:t>
            </a:r>
            <a:r>
              <a:rPr lang="en-US" dirty="0" smtClean="0"/>
              <a:t>processing.</a:t>
            </a:r>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28</a:t>
            </a:fld>
            <a:endParaRPr lang="en-US"/>
          </a:p>
        </p:txBody>
      </p:sp>
    </p:spTree>
    <p:extLst>
      <p:ext uri="{BB962C8B-B14F-4D97-AF65-F5344CB8AC3E}">
        <p14:creationId xmlns:p14="http://schemas.microsoft.com/office/powerpoint/2010/main" val="18826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What is the purpose of Backup? (contd.)</a:t>
            </a:r>
          </a:p>
        </p:txBody>
      </p:sp>
      <p:sp>
        <p:nvSpPr>
          <p:cNvPr id="3" name="Content Placeholder 2"/>
          <p:cNvSpPr>
            <a:spLocks noGrp="1"/>
          </p:cNvSpPr>
          <p:nvPr>
            <p:ph idx="1"/>
          </p:nvPr>
        </p:nvSpPr>
        <p:spPr>
          <a:xfrm>
            <a:off x="586917" y="1157004"/>
            <a:ext cx="5962739" cy="5053781"/>
          </a:xfrm>
        </p:spPr>
        <p:txBody>
          <a:bodyPr>
            <a:normAutofit lnSpcReduction="10000"/>
          </a:bodyPr>
          <a:lstStyle/>
          <a:p>
            <a:pPr>
              <a:spcAft>
                <a:spcPts val="1200"/>
              </a:spcAft>
            </a:pPr>
            <a:r>
              <a:rPr lang="en-US" b="1" dirty="0"/>
              <a:t>(c) Archival</a:t>
            </a:r>
          </a:p>
          <a:p>
            <a:pPr lvl="1">
              <a:spcAft>
                <a:spcPts val="1200"/>
              </a:spcAft>
            </a:pPr>
            <a:r>
              <a:rPr lang="en-US" dirty="0"/>
              <a:t>It is </a:t>
            </a:r>
            <a:r>
              <a:rPr lang="en-US" b="1" dirty="0"/>
              <a:t>the process of moving data that is no longer actively used to a separate storage device for long-term retention</a:t>
            </a:r>
            <a:r>
              <a:rPr lang="en-US" dirty="0"/>
              <a:t>.</a:t>
            </a:r>
          </a:p>
          <a:p>
            <a:pPr lvl="1">
              <a:spcAft>
                <a:spcPts val="1200"/>
              </a:spcAft>
            </a:pPr>
            <a:r>
              <a:rPr lang="en-US" dirty="0"/>
              <a:t>Backups are also performed to address archival requirements.</a:t>
            </a:r>
          </a:p>
          <a:p>
            <a:pPr lvl="1">
              <a:spcAft>
                <a:spcPts val="1200"/>
              </a:spcAft>
            </a:pPr>
            <a:r>
              <a:rPr lang="en-US" dirty="0"/>
              <a:t>Content Addressed Storage (CAS) - the system will record a </a:t>
            </a:r>
            <a:r>
              <a:rPr lang="en-US" i="1" dirty="0"/>
              <a:t>content address</a:t>
            </a:r>
            <a:r>
              <a:rPr lang="en-US" dirty="0"/>
              <a:t>, which is an identifier uniquely and permanently linked to the information content itself. To retrieve, this identifier is enough.</a:t>
            </a:r>
          </a:p>
          <a:p>
            <a:pPr lvl="1">
              <a:spcAft>
                <a:spcPts val="1200"/>
              </a:spcAft>
            </a:pPr>
            <a:r>
              <a:rPr lang="en-US" dirty="0"/>
              <a:t>Traditional methods are still in place!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29</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492" y="1591395"/>
            <a:ext cx="5200494" cy="2821117"/>
          </a:xfrm>
          <a:prstGeom prst="rect">
            <a:avLst/>
          </a:prstGeom>
        </p:spPr>
      </p:pic>
    </p:spTree>
    <p:extLst>
      <p:ext uri="{BB962C8B-B14F-4D97-AF65-F5344CB8AC3E}">
        <p14:creationId xmlns:p14="http://schemas.microsoft.com/office/powerpoint/2010/main" val="115952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a:solidFill>
                  <a:srgbClr val="0070C0"/>
                </a:solidFill>
                <a:latin typeface="Old English Text MT" panose="03040902040508030806" pitchFamily="66" charset="0"/>
              </a:rPr>
              <a:t>Chapter 9</a:t>
            </a:r>
            <a:r>
              <a:rPr lang="en-US" dirty="0">
                <a:solidFill>
                  <a:srgbClr val="0070C0"/>
                </a:solidFill>
              </a:rPr>
              <a:t/>
            </a:r>
            <a:br>
              <a:rPr lang="en-US" dirty="0">
                <a:solidFill>
                  <a:srgbClr val="0070C0"/>
                </a:solidFill>
              </a:rPr>
            </a:br>
            <a:endParaRPr lang="en-US" dirty="0">
              <a:solidFill>
                <a:srgbClr val="0070C0"/>
              </a:solidFill>
              <a:effectLst>
                <a:glow rad="127000">
                  <a:schemeClr val="accent4">
                    <a:lumMod val="60000"/>
                    <a:lumOff val="40000"/>
                  </a:schemeClr>
                </a:glow>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1100051" y="3700130"/>
            <a:ext cx="10058400" cy="1898491"/>
          </a:xfrm>
        </p:spPr>
        <p:txBody>
          <a:bodyPr>
            <a:normAutofit fontScale="85000" lnSpcReduction="10000"/>
          </a:bodyPr>
          <a:lstStyle/>
          <a:p>
            <a:r>
              <a:rPr lang="en-US" sz="8000" b="1" i="1" cap="none" dirty="0">
                <a:solidFill>
                  <a:srgbClr val="FF0000"/>
                </a:solidFill>
                <a:latin typeface="Times New Roman" panose="02020603050405020304" pitchFamily="18" charset="0"/>
                <a:cs typeface="Times New Roman" panose="02020603050405020304" pitchFamily="18" charset="0"/>
              </a:rPr>
              <a:t>Introduction </a:t>
            </a:r>
            <a:r>
              <a:rPr lang="en-US" sz="8000" b="1" i="1" cap="none">
                <a:solidFill>
                  <a:srgbClr val="FF0000"/>
                </a:solidFill>
                <a:latin typeface="Times New Roman" panose="02020603050405020304" pitchFamily="18" charset="0"/>
                <a:cs typeface="Times New Roman" panose="02020603050405020304" pitchFamily="18" charset="0"/>
              </a:rPr>
              <a:t>to   Business Continuity (BC)</a:t>
            </a:r>
            <a:endParaRPr lang="en-US" sz="8000" b="1" i="1" cap="none"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64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CAS?</a:t>
            </a:r>
            <a:endParaRPr lang="en-US" dirty="0"/>
          </a:p>
        </p:txBody>
      </p:sp>
      <p:sp>
        <p:nvSpPr>
          <p:cNvPr id="3" name="Content Placeholder 2"/>
          <p:cNvSpPr>
            <a:spLocks noGrp="1"/>
          </p:cNvSpPr>
          <p:nvPr>
            <p:ph idx="1"/>
          </p:nvPr>
        </p:nvSpPr>
        <p:spPr/>
        <p:txBody>
          <a:bodyPr>
            <a:normAutofit/>
          </a:bodyPr>
          <a:lstStyle/>
          <a:p>
            <a:pPr fontAlgn="base"/>
            <a:r>
              <a:rPr lang="en-US" i="1" dirty="0"/>
              <a:t>Content addressed storage</a:t>
            </a:r>
            <a:r>
              <a:rPr lang="en-US" dirty="0"/>
              <a:t> or CAS is an object-based system that has been made for storing and managing fixed content data. It is designed for secure online storage and recovery of fixed content.</a:t>
            </a:r>
          </a:p>
          <a:p>
            <a:pPr fontAlgn="base"/>
            <a:r>
              <a:rPr lang="en-US" dirty="0"/>
              <a:t>Unlike </a:t>
            </a:r>
            <a:r>
              <a:rPr lang="en-US" b="1" dirty="0"/>
              <a:t>file-level and block-level data access</a:t>
            </a:r>
            <a:r>
              <a:rPr lang="en-US" dirty="0"/>
              <a:t> that use file names and the physical location of data for storage and recovery, </a:t>
            </a:r>
            <a:r>
              <a:rPr lang="en-US" dirty="0" smtClean="0"/>
              <a:t>CAS </a:t>
            </a:r>
            <a:r>
              <a:rPr lang="en-US" dirty="0"/>
              <a:t>stores user data and its information as separate objects. The stored object is assigned a globally unique address known as a </a:t>
            </a:r>
            <a:r>
              <a:rPr lang="en-US" b="1" dirty="0"/>
              <a:t>content address (CA)</a:t>
            </a:r>
            <a:r>
              <a:rPr lang="en-US" dirty="0"/>
              <a:t>.</a:t>
            </a:r>
          </a:p>
          <a:p>
            <a:pPr fontAlgn="base"/>
            <a:r>
              <a:rPr lang="en-US" b="1" dirty="0" smtClean="0"/>
              <a:t>Example:</a:t>
            </a:r>
            <a:r>
              <a:rPr lang="en-US" dirty="0" smtClean="0"/>
              <a:t> </a:t>
            </a:r>
            <a:r>
              <a:rPr lang="en-US" dirty="0"/>
              <a:t>Electronics data such as contracts, claims, E-mail attachment, Digital record such as Photos, checks etc. and Rich Media such as X-Ray, CT Scan, Voice mail, radio, etc.</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30</a:t>
            </a:fld>
            <a:endParaRPr lang="en-US"/>
          </a:p>
        </p:txBody>
      </p:sp>
    </p:spTree>
    <p:extLst>
      <p:ext uri="{BB962C8B-B14F-4D97-AF65-F5344CB8AC3E}">
        <p14:creationId xmlns:p14="http://schemas.microsoft.com/office/powerpoint/2010/main" val="3803214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Backup Considerations</a:t>
            </a:r>
          </a:p>
        </p:txBody>
      </p:sp>
      <p:sp>
        <p:nvSpPr>
          <p:cNvPr id="3" name="Content Placeholder 2"/>
          <p:cNvSpPr>
            <a:spLocks noGrp="1"/>
          </p:cNvSpPr>
          <p:nvPr>
            <p:ph idx="1"/>
          </p:nvPr>
        </p:nvSpPr>
        <p:spPr/>
        <p:txBody>
          <a:bodyPr/>
          <a:lstStyle/>
          <a:p>
            <a:r>
              <a:rPr lang="en-US" dirty="0"/>
              <a:t>Backup strategy - amount of data loss and downtime</a:t>
            </a:r>
          </a:p>
          <a:p>
            <a:r>
              <a:rPr lang="en-US" dirty="0" err="1"/>
              <a:t>RPO</a:t>
            </a:r>
            <a:r>
              <a:rPr lang="en-US" dirty="0"/>
              <a:t> – decides backup frequency (e.g. </a:t>
            </a:r>
            <a:r>
              <a:rPr lang="en-US" dirty="0" err="1"/>
              <a:t>RPO</a:t>
            </a:r>
            <a:r>
              <a:rPr lang="en-US" dirty="0"/>
              <a:t> = 1 day then everyday backup must be taken)</a:t>
            </a:r>
          </a:p>
          <a:p>
            <a:r>
              <a:rPr lang="en-US" dirty="0"/>
              <a:t>Retention period – duration to retain the backup data</a:t>
            </a:r>
          </a:p>
          <a:p>
            <a:r>
              <a:rPr lang="en-US" dirty="0"/>
              <a:t>Backup media type  - depends on </a:t>
            </a:r>
            <a:r>
              <a:rPr lang="en-US" dirty="0" err="1"/>
              <a:t>RTO</a:t>
            </a:r>
            <a:endParaRPr lang="en-US" dirty="0"/>
          </a:p>
          <a:p>
            <a:r>
              <a:rPr lang="en-US" dirty="0"/>
              <a:t>Backup granularity - location, size, number of files, and data compression</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31</a:t>
            </a:fld>
            <a:endParaRPr lang="en-US"/>
          </a:p>
        </p:txBody>
      </p:sp>
    </p:spTree>
    <p:extLst>
      <p:ext uri="{BB962C8B-B14F-4D97-AF65-F5344CB8AC3E}">
        <p14:creationId xmlns:p14="http://schemas.microsoft.com/office/powerpoint/2010/main" val="1935676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Granularity</a:t>
            </a:r>
          </a:p>
        </p:txBody>
      </p:sp>
      <p:sp>
        <p:nvSpPr>
          <p:cNvPr id="3" name="Content Placeholder 2"/>
          <p:cNvSpPr>
            <a:spLocks noGrp="1"/>
          </p:cNvSpPr>
          <p:nvPr>
            <p:ph idx="1"/>
          </p:nvPr>
        </p:nvSpPr>
        <p:spPr>
          <a:xfrm>
            <a:off x="1097280" y="1199535"/>
            <a:ext cx="5760720" cy="5053781"/>
          </a:xfrm>
        </p:spPr>
        <p:txBody>
          <a:bodyPr/>
          <a:lstStyle/>
          <a:p>
            <a:r>
              <a:rPr lang="en-US" dirty="0"/>
              <a:t>Granularity levels - full, incremental and cumulative (differential).</a:t>
            </a:r>
          </a:p>
          <a:p>
            <a:r>
              <a:rPr lang="en-US" b="1" i="1" dirty="0"/>
              <a:t>Full backup </a:t>
            </a:r>
            <a:r>
              <a:rPr lang="en-US" i="1" dirty="0"/>
              <a:t>- </a:t>
            </a:r>
            <a:r>
              <a:rPr lang="en-US" dirty="0"/>
              <a:t>backup of the complete data on the production </a:t>
            </a:r>
            <a:r>
              <a:rPr lang="en-US" dirty="0" smtClean="0"/>
              <a:t>volumes.</a:t>
            </a:r>
            <a:endParaRPr lang="en-US" dirty="0"/>
          </a:p>
          <a:p>
            <a:r>
              <a:rPr lang="en-US" b="1" i="1" dirty="0"/>
              <a:t>Incremental backup </a:t>
            </a:r>
            <a:r>
              <a:rPr lang="en-US" i="1" dirty="0"/>
              <a:t>- </a:t>
            </a:r>
            <a:r>
              <a:rPr lang="en-US" dirty="0"/>
              <a:t>copies the data that has changed since the last full or incremental backup, whichever has occurred more recently.</a:t>
            </a:r>
          </a:p>
          <a:p>
            <a:r>
              <a:rPr lang="en-US" b="1" i="1" dirty="0"/>
              <a:t>Cumulative backup </a:t>
            </a:r>
            <a:r>
              <a:rPr lang="en-US" i="1" dirty="0"/>
              <a:t>- </a:t>
            </a:r>
            <a:r>
              <a:rPr lang="en-US" dirty="0"/>
              <a:t>copies the data that has changed since the last full </a:t>
            </a:r>
            <a:r>
              <a:rPr lang="en-US" dirty="0" smtClean="0"/>
              <a:t>backup.</a:t>
            </a:r>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32</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082975" y="1631712"/>
            <a:ext cx="4838949" cy="3530781"/>
          </a:xfrm>
          <a:prstGeom prst="rect">
            <a:avLst/>
          </a:prstGeom>
        </p:spPr>
      </p:pic>
    </p:spTree>
    <p:extLst>
      <p:ext uri="{BB962C8B-B14F-4D97-AF65-F5344CB8AC3E}">
        <p14:creationId xmlns:p14="http://schemas.microsoft.com/office/powerpoint/2010/main" val="1629354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Full Backup</a:t>
            </a:r>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26488" y="1335782"/>
            <a:ext cx="7310954" cy="4575921"/>
          </a:xfrm>
        </p:spPr>
      </p:pic>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33</a:t>
            </a:fld>
            <a:endParaRPr lang="en-US"/>
          </a:p>
        </p:txBody>
      </p:sp>
    </p:spTree>
    <p:extLst>
      <p:ext uri="{BB962C8B-B14F-4D97-AF65-F5344CB8AC3E}">
        <p14:creationId xmlns:p14="http://schemas.microsoft.com/office/powerpoint/2010/main" val="1461515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a:t>
            </a:r>
            <a:r>
              <a:rPr lang="en-US" dirty="0" err="1" smtClean="0"/>
              <a:t>backup</a:t>
            </a:r>
            <a:r>
              <a:rPr lang="en-US" dirty="0" smtClean="0"/>
              <a:t> (contd.)</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Let’s take an example – say you have 4 files </a:t>
            </a:r>
            <a:r>
              <a:rPr lang="en-US" b="1" dirty="0"/>
              <a:t>A, B, C, </a:t>
            </a:r>
            <a:r>
              <a:rPr lang="en-US" dirty="0"/>
              <a:t>and </a:t>
            </a:r>
            <a:r>
              <a:rPr lang="en-US" b="1" dirty="0"/>
              <a:t>D</a:t>
            </a:r>
            <a:r>
              <a:rPr lang="en-US" dirty="0"/>
              <a:t>.  And let’s say each of them is about 1GB each and each of them takes 10 </a:t>
            </a:r>
            <a:r>
              <a:rPr lang="en-US" dirty="0" err="1"/>
              <a:t>mins</a:t>
            </a:r>
            <a:r>
              <a:rPr lang="en-US" dirty="0"/>
              <a:t> to backup.</a:t>
            </a:r>
          </a:p>
          <a:p>
            <a:pPr fontAlgn="base"/>
            <a:r>
              <a:rPr lang="en-US" b="1" dirty="0"/>
              <a:t>On Day 1</a:t>
            </a:r>
            <a:r>
              <a:rPr lang="en-US" dirty="0"/>
              <a:t> – you’ll backup  4GB and it’ll take you 40 </a:t>
            </a:r>
            <a:r>
              <a:rPr lang="en-US" dirty="0" err="1"/>
              <a:t>mins</a:t>
            </a:r>
            <a:endParaRPr lang="en-US" dirty="0"/>
          </a:p>
          <a:p>
            <a:pPr fontAlgn="base"/>
            <a:r>
              <a:rPr lang="en-US" b="1" dirty="0"/>
              <a:t>On Day 2</a:t>
            </a:r>
            <a:r>
              <a:rPr lang="en-US" dirty="0"/>
              <a:t>, let’s say File B changes to B1, and a new File called E is added.   A-C &amp; D remain the same.  </a:t>
            </a:r>
          </a:p>
          <a:p>
            <a:pPr fontAlgn="base"/>
            <a:r>
              <a:rPr lang="en-US" dirty="0" smtClean="0"/>
              <a:t>Hence, </a:t>
            </a:r>
            <a:r>
              <a:rPr lang="en-US" dirty="0"/>
              <a:t>you run the backup on Day 2, it’ll backup all 5 files and it’ll take you </a:t>
            </a:r>
            <a:r>
              <a:rPr lang="en-US" dirty="0" smtClean="0"/>
              <a:t>50mins.</a:t>
            </a:r>
            <a:endParaRPr lang="en-US" dirty="0"/>
          </a:p>
          <a:p>
            <a:pPr fontAlgn="base"/>
            <a:r>
              <a:rPr lang="en-US" b="1" dirty="0"/>
              <a:t>One Day 3</a:t>
            </a:r>
            <a:r>
              <a:rPr lang="en-US" dirty="0"/>
              <a:t>, let’s say File B changes again and becomes B2.  File C also changes to C1, and File D gets deleted. </a:t>
            </a:r>
          </a:p>
          <a:p>
            <a:pPr fontAlgn="base"/>
            <a:r>
              <a:rPr lang="en-US" dirty="0"/>
              <a:t>When you run the </a:t>
            </a:r>
            <a:r>
              <a:rPr lang="en-US" dirty="0">
                <a:solidFill>
                  <a:srgbClr val="FF0000"/>
                </a:solidFill>
              </a:rPr>
              <a:t>backup</a:t>
            </a:r>
            <a:r>
              <a:rPr lang="en-US" dirty="0"/>
              <a:t> on Day 3, it’ll backup 4 files again (D is removed – remember?) and it’ll take you 40 </a:t>
            </a:r>
            <a:r>
              <a:rPr lang="en-US" dirty="0" err="1"/>
              <a:t>mins</a:t>
            </a:r>
            <a:r>
              <a:rPr lang="en-US" dirty="0" smtClean="0"/>
              <a:t>.</a:t>
            </a:r>
          </a:p>
          <a:p>
            <a:pPr fontAlgn="base"/>
            <a:r>
              <a:rPr lang="en-US" dirty="0"/>
              <a:t>When you </a:t>
            </a:r>
            <a:r>
              <a:rPr lang="en-US" dirty="0">
                <a:solidFill>
                  <a:srgbClr val="FF0000"/>
                </a:solidFill>
              </a:rPr>
              <a:t>restore</a:t>
            </a:r>
            <a:r>
              <a:rPr lang="en-US" dirty="0"/>
              <a:t>, you will most likely get data from the latest backup and it’ll take you 40 </a:t>
            </a:r>
            <a:r>
              <a:rPr lang="en-US" dirty="0" err="1"/>
              <a:t>mins</a:t>
            </a:r>
            <a:r>
              <a:rPr lang="en-US" dirty="0"/>
              <a:t> to restore.</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34</a:t>
            </a:fld>
            <a:endParaRPr lang="en-US"/>
          </a:p>
        </p:txBody>
      </p:sp>
    </p:spTree>
    <p:extLst>
      <p:ext uri="{BB962C8B-B14F-4D97-AF65-F5344CB8AC3E}">
        <p14:creationId xmlns:p14="http://schemas.microsoft.com/office/powerpoint/2010/main" val="854037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Cumulative Backup</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35</a:t>
            </a:fld>
            <a:endParaRPr lang="en-US"/>
          </a:p>
        </p:txBody>
      </p:sp>
      <p:pic>
        <p:nvPicPr>
          <p:cNvPr id="8" name="Content Placeholder 7"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341175" y="1390658"/>
            <a:ext cx="9577319" cy="4223332"/>
          </a:xfrm>
        </p:spPr>
      </p:pic>
    </p:spTree>
    <p:extLst>
      <p:ext uri="{BB962C8B-B14F-4D97-AF65-F5344CB8AC3E}">
        <p14:creationId xmlns:p14="http://schemas.microsoft.com/office/powerpoint/2010/main" val="14888950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Cumulative/Differential backup…</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Let’s take the same example – say you have 4 files </a:t>
            </a:r>
            <a:r>
              <a:rPr lang="en-US" b="1" dirty="0"/>
              <a:t>A, B, C, </a:t>
            </a:r>
            <a:r>
              <a:rPr lang="en-US" dirty="0"/>
              <a:t>and </a:t>
            </a:r>
            <a:r>
              <a:rPr lang="en-US" b="1" dirty="0"/>
              <a:t>D</a:t>
            </a:r>
            <a:r>
              <a:rPr lang="en-US" dirty="0"/>
              <a:t>.  And let’s say each of them is about 1GB each and each of them takes 10 </a:t>
            </a:r>
            <a:r>
              <a:rPr lang="en-US" dirty="0" err="1"/>
              <a:t>mins</a:t>
            </a:r>
            <a:r>
              <a:rPr lang="en-US" dirty="0"/>
              <a:t> to backup</a:t>
            </a:r>
          </a:p>
          <a:p>
            <a:pPr fontAlgn="base"/>
            <a:r>
              <a:rPr lang="en-US" b="1" dirty="0"/>
              <a:t>On Day 1</a:t>
            </a:r>
            <a:r>
              <a:rPr lang="en-US" dirty="0"/>
              <a:t> – you’ll backup  4GB and it’ll take you 40 </a:t>
            </a:r>
            <a:r>
              <a:rPr lang="en-US" dirty="0" err="1"/>
              <a:t>mins</a:t>
            </a:r>
            <a:endParaRPr lang="en-US" dirty="0"/>
          </a:p>
          <a:p>
            <a:pPr fontAlgn="base"/>
            <a:r>
              <a:rPr lang="en-US" b="1" dirty="0"/>
              <a:t>On Day 2</a:t>
            </a:r>
            <a:r>
              <a:rPr lang="en-US" dirty="0"/>
              <a:t>, let’s say File B changes to B1, and a new File called E is added.  Files A, C &amp; D stay the same.</a:t>
            </a:r>
          </a:p>
          <a:p>
            <a:pPr fontAlgn="base"/>
            <a:r>
              <a:rPr lang="en-US" dirty="0"/>
              <a:t>When you run the backup on Day 2, it’ll backup just the 2 changed files and the backup will take you 20mins</a:t>
            </a:r>
          </a:p>
          <a:p>
            <a:pPr fontAlgn="base"/>
            <a:r>
              <a:rPr lang="en-US" b="1" dirty="0"/>
              <a:t>One Day 3</a:t>
            </a:r>
            <a:r>
              <a:rPr lang="en-US" dirty="0"/>
              <a:t>, let’s say File B changes again and becomes B2.  File C also changes to C1 and File D gets deleted.</a:t>
            </a:r>
          </a:p>
          <a:p>
            <a:pPr fontAlgn="base"/>
            <a:r>
              <a:rPr lang="en-US" dirty="0"/>
              <a:t>When you run the </a:t>
            </a:r>
            <a:r>
              <a:rPr lang="en-US" dirty="0">
                <a:solidFill>
                  <a:srgbClr val="FF0000"/>
                </a:solidFill>
              </a:rPr>
              <a:t>backup</a:t>
            </a:r>
            <a:r>
              <a:rPr lang="en-US" dirty="0"/>
              <a:t> on Day 3, it’ll backup 3 files (B2, C1, and E) and it’ll take you 30 </a:t>
            </a:r>
            <a:r>
              <a:rPr lang="en-US" dirty="0" err="1"/>
              <a:t>mins</a:t>
            </a:r>
            <a:r>
              <a:rPr lang="en-US" dirty="0"/>
              <a:t>.  Why did we backup E?  Remember a differential backup picks up everything that changed since the full backup</a:t>
            </a:r>
            <a:r>
              <a:rPr lang="en-US" dirty="0" smtClean="0"/>
              <a:t>.</a:t>
            </a:r>
          </a:p>
          <a:p>
            <a:pPr fontAlgn="base"/>
            <a:r>
              <a:rPr lang="en-US" dirty="0"/>
              <a:t>When you </a:t>
            </a:r>
            <a:r>
              <a:rPr lang="en-US" dirty="0">
                <a:solidFill>
                  <a:srgbClr val="FF0000"/>
                </a:solidFill>
              </a:rPr>
              <a:t>restore</a:t>
            </a:r>
            <a:r>
              <a:rPr lang="en-US" dirty="0"/>
              <a:t> data, just like in the previous case – you’ll need to restore the Full backup first – and then layer in each incremental backup on top of that – in order.</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36</a:t>
            </a:fld>
            <a:endParaRPr lang="en-US"/>
          </a:p>
        </p:txBody>
      </p:sp>
    </p:spTree>
    <p:extLst>
      <p:ext uri="{BB962C8B-B14F-4D97-AF65-F5344CB8AC3E}">
        <p14:creationId xmlns:p14="http://schemas.microsoft.com/office/powerpoint/2010/main" val="12014087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Incremental backup</a:t>
            </a:r>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677998" y="1370939"/>
            <a:ext cx="8626208" cy="4200521"/>
          </a:xfrm>
        </p:spPr>
      </p:pic>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37</a:t>
            </a:fld>
            <a:endParaRPr lang="en-US"/>
          </a:p>
        </p:txBody>
      </p:sp>
    </p:spTree>
    <p:extLst>
      <p:ext uri="{BB962C8B-B14F-4D97-AF65-F5344CB8AC3E}">
        <p14:creationId xmlns:p14="http://schemas.microsoft.com/office/powerpoint/2010/main" val="817525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So, you have 4 files </a:t>
            </a:r>
            <a:r>
              <a:rPr lang="en-US" b="1" dirty="0"/>
              <a:t>A, B, C, </a:t>
            </a:r>
            <a:r>
              <a:rPr lang="en-US" dirty="0"/>
              <a:t>and </a:t>
            </a:r>
            <a:r>
              <a:rPr lang="en-US" b="1" dirty="0"/>
              <a:t>D</a:t>
            </a:r>
            <a:r>
              <a:rPr lang="en-US" dirty="0"/>
              <a:t>.  And let’s say each of them is about 1GB each and each of them takes 10 </a:t>
            </a:r>
            <a:r>
              <a:rPr lang="en-US" dirty="0" err="1"/>
              <a:t>mins</a:t>
            </a:r>
            <a:r>
              <a:rPr lang="en-US" dirty="0"/>
              <a:t> to backup</a:t>
            </a:r>
          </a:p>
          <a:p>
            <a:pPr fontAlgn="base"/>
            <a:r>
              <a:rPr lang="en-US" b="1" dirty="0"/>
              <a:t>On Day 1</a:t>
            </a:r>
            <a:r>
              <a:rPr lang="en-US" dirty="0"/>
              <a:t> – you’ll backup  4GB and it’ll take you 40 </a:t>
            </a:r>
            <a:r>
              <a:rPr lang="en-US" dirty="0" err="1"/>
              <a:t>mins</a:t>
            </a:r>
            <a:endParaRPr lang="en-US" dirty="0"/>
          </a:p>
          <a:p>
            <a:pPr fontAlgn="base"/>
            <a:r>
              <a:rPr lang="en-US" b="1" dirty="0"/>
              <a:t>On Day 2</a:t>
            </a:r>
            <a:r>
              <a:rPr lang="en-US" dirty="0"/>
              <a:t>, let’s say File B changes to B1, and a new File called E is added. </a:t>
            </a:r>
          </a:p>
          <a:p>
            <a:pPr fontAlgn="base"/>
            <a:r>
              <a:rPr lang="en-US" dirty="0"/>
              <a:t>When you run the backup on Day 2, it’ll backup just the 2 changed files – and it’ll take you 20 </a:t>
            </a:r>
            <a:r>
              <a:rPr lang="en-US" dirty="0" err="1"/>
              <a:t>mins</a:t>
            </a:r>
            <a:endParaRPr lang="en-US" dirty="0"/>
          </a:p>
          <a:p>
            <a:pPr fontAlgn="base"/>
            <a:r>
              <a:rPr lang="en-US" b="1" dirty="0"/>
              <a:t>One Day 3</a:t>
            </a:r>
            <a:r>
              <a:rPr lang="en-US" dirty="0"/>
              <a:t>, let’s say File B changes again to B2.  File C also changes to C1 and File D gets deleted. </a:t>
            </a:r>
          </a:p>
          <a:p>
            <a:pPr fontAlgn="base"/>
            <a:r>
              <a:rPr lang="en-US" dirty="0"/>
              <a:t>When you run the </a:t>
            </a:r>
            <a:r>
              <a:rPr lang="en-US" dirty="0">
                <a:solidFill>
                  <a:srgbClr val="FF0000"/>
                </a:solidFill>
              </a:rPr>
              <a:t>backup</a:t>
            </a:r>
            <a:r>
              <a:rPr lang="en-US" dirty="0"/>
              <a:t> on Day 3, it’ll backup just the 2 files again (B2 and C1) (D is removed – remember?) and it’ll take you 20 </a:t>
            </a:r>
            <a:r>
              <a:rPr lang="en-US" dirty="0" err="1" smtClean="0"/>
              <a:t>mins</a:t>
            </a:r>
            <a:endParaRPr lang="en-US" dirty="0" smtClean="0"/>
          </a:p>
          <a:p>
            <a:pPr fontAlgn="base"/>
            <a:r>
              <a:rPr lang="en-US" dirty="0"/>
              <a:t>When you </a:t>
            </a:r>
            <a:r>
              <a:rPr lang="en-US" dirty="0">
                <a:solidFill>
                  <a:srgbClr val="FF0000"/>
                </a:solidFill>
              </a:rPr>
              <a:t>restore</a:t>
            </a:r>
            <a:r>
              <a:rPr lang="en-US" dirty="0"/>
              <a:t> data, just like in the previous case – you’ll need to restore the Full backup first – and then layer in each incremental backup on top of that – in order.</a:t>
            </a:r>
          </a:p>
          <a:p>
            <a:endParaRPr lang="en-US" dirty="0"/>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38</a:t>
            </a:fld>
            <a:endParaRPr lang="en-US"/>
          </a:p>
        </p:txBody>
      </p:sp>
    </p:spTree>
    <p:extLst>
      <p:ext uri="{BB962C8B-B14F-4D97-AF65-F5344CB8AC3E}">
        <p14:creationId xmlns:p14="http://schemas.microsoft.com/office/powerpoint/2010/main" val="3280190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Recovery Considerations</a:t>
            </a:r>
          </a:p>
        </p:txBody>
      </p:sp>
      <p:sp>
        <p:nvSpPr>
          <p:cNvPr id="3" name="Content Placeholder 2"/>
          <p:cNvSpPr>
            <a:spLocks noGrp="1"/>
          </p:cNvSpPr>
          <p:nvPr>
            <p:ph idx="1"/>
          </p:nvPr>
        </p:nvSpPr>
        <p:spPr>
          <a:xfrm>
            <a:off x="1097279" y="1209474"/>
            <a:ext cx="9630971" cy="5053781"/>
          </a:xfrm>
        </p:spPr>
        <p:txBody>
          <a:bodyPr>
            <a:normAutofit/>
          </a:bodyPr>
          <a:lstStyle/>
          <a:p>
            <a:r>
              <a:rPr lang="en-US" sz="2800" dirty="0"/>
              <a:t>The retention period (from </a:t>
            </a:r>
            <a:r>
              <a:rPr lang="en-US" sz="2800" dirty="0" err="1"/>
              <a:t>RPO</a:t>
            </a:r>
            <a:r>
              <a:rPr lang="en-US" sz="2800" dirty="0"/>
              <a:t>) - key consideration for recovery</a:t>
            </a:r>
          </a:p>
          <a:p>
            <a:r>
              <a:rPr lang="en-US" sz="2800" dirty="0"/>
              <a:t>E.g. Assume that the data backup was done a month ago. A request for data retrieval means – retention period is ONE month.</a:t>
            </a:r>
          </a:p>
          <a:p>
            <a:r>
              <a:rPr lang="en-US" sz="2800" dirty="0"/>
              <a:t>If the recovery point is older than the retention period, it might not be possible to recover all the data required for the requested recovery point.</a:t>
            </a:r>
          </a:p>
          <a:p>
            <a:r>
              <a:rPr lang="en-US" sz="2800" dirty="0"/>
              <a:t>To minimize recovery time – choose proper backup granularity</a:t>
            </a:r>
          </a:p>
          <a:p>
            <a:endParaRPr lang="en-US" sz="2800" dirty="0"/>
          </a:p>
          <a:p>
            <a:endParaRPr lang="en-US" sz="2800"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39</a:t>
            </a:fld>
            <a:endParaRPr lang="en-US"/>
          </a:p>
        </p:txBody>
      </p:sp>
    </p:spTree>
    <p:extLst>
      <p:ext uri="{BB962C8B-B14F-4D97-AF65-F5344CB8AC3E}">
        <p14:creationId xmlns:p14="http://schemas.microsoft.com/office/powerpoint/2010/main" val="2514614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123944" y="1242396"/>
            <a:ext cx="7610785" cy="5053781"/>
          </a:xfrm>
        </p:spPr>
        <p:txBody>
          <a:bodyPr>
            <a:normAutofit lnSpcReduction="10000"/>
          </a:bodyPr>
          <a:lstStyle/>
          <a:p>
            <a:r>
              <a:rPr lang="en-US" dirty="0"/>
              <a:t>Business continuity (BC) is about </a:t>
            </a:r>
            <a:r>
              <a:rPr lang="en-US" b="1" dirty="0"/>
              <a:t>having a plan to deal with difficult situations, so your organization can continue to function with as little disruption as possible.</a:t>
            </a:r>
          </a:p>
          <a:p>
            <a:r>
              <a:rPr lang="en-US" i="1" dirty="0"/>
              <a:t>Business continuity (BC)</a:t>
            </a:r>
            <a:r>
              <a:rPr lang="en-US" dirty="0"/>
              <a:t> is an integrated and </a:t>
            </a:r>
            <a:r>
              <a:rPr lang="en-US" dirty="0" err="1"/>
              <a:t>enterprisewide</a:t>
            </a:r>
            <a:r>
              <a:rPr lang="en-US" dirty="0"/>
              <a:t> process that includes all activities (internal and external to IT) that a business must perform to mitigate the impact of planned and unplanned downtime.</a:t>
            </a:r>
          </a:p>
          <a:p>
            <a:r>
              <a:rPr lang="en-US" dirty="0"/>
              <a:t>Goal of BC – “information availability”</a:t>
            </a:r>
          </a:p>
          <a:p>
            <a:r>
              <a:rPr lang="en-US" dirty="0">
                <a:hlinkClick r:id="rId2"/>
              </a:rPr>
              <a:t>https://www.youtube.com/watch?v=cxE940f7iq0</a:t>
            </a:r>
            <a:endParaRPr lang="en-US" dirty="0"/>
          </a:p>
          <a:p>
            <a:r>
              <a:rPr lang="en-US" dirty="0">
                <a:hlinkClick r:id="rId3"/>
              </a:rPr>
              <a:t>https://www.youtube.com/watch?v=izQ98tRCbdg</a:t>
            </a:r>
            <a:endParaRPr lang="en-US"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a:t>
            </a:fld>
            <a:endParaRPr lang="en-US"/>
          </a:p>
        </p:txBody>
      </p:sp>
      <p:pic>
        <p:nvPicPr>
          <p:cNvPr id="6" name="Content Placeholder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286" y="86537"/>
            <a:ext cx="2605878" cy="2953329"/>
          </a:xfrm>
          <a:prstGeom prst="rect">
            <a:avLst/>
          </a:prstGeom>
        </p:spPr>
      </p:pic>
      <p:pic>
        <p:nvPicPr>
          <p:cNvPr id="7" name="Picture 2" descr="Create a Business Continuity Plan | Elements &amp; Checklist | ES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9669" y="3172006"/>
            <a:ext cx="3101112" cy="287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630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Methods</a:t>
            </a:r>
          </a:p>
        </p:txBody>
      </p:sp>
      <p:sp>
        <p:nvSpPr>
          <p:cNvPr id="3" name="Content Placeholder 2"/>
          <p:cNvSpPr>
            <a:spLocks noGrp="1"/>
          </p:cNvSpPr>
          <p:nvPr>
            <p:ph idx="1"/>
          </p:nvPr>
        </p:nvSpPr>
        <p:spPr/>
        <p:txBody>
          <a:bodyPr>
            <a:normAutofit/>
          </a:bodyPr>
          <a:lstStyle/>
          <a:p>
            <a:r>
              <a:rPr lang="en-US" sz="2800" dirty="0"/>
              <a:t>Methods - Hot backup and cold backup</a:t>
            </a:r>
          </a:p>
          <a:p>
            <a:r>
              <a:rPr lang="en-US" sz="2800" b="1" dirty="0"/>
              <a:t>Hot backup (Online)- </a:t>
            </a:r>
            <a:r>
              <a:rPr lang="en-US" sz="2800" dirty="0"/>
              <a:t>the application is up-and-running, with users accessing their data during the backup process. Data duplication/cluster, etc.</a:t>
            </a:r>
          </a:p>
          <a:p>
            <a:r>
              <a:rPr lang="en-US" sz="2800" b="1" dirty="0"/>
              <a:t>Cold backup (Offline)</a:t>
            </a:r>
            <a:r>
              <a:rPr lang="en-US" sz="2800" dirty="0"/>
              <a:t> -</a:t>
            </a:r>
            <a:r>
              <a:rPr lang="en-US" sz="2800" i="1" dirty="0"/>
              <a:t> </a:t>
            </a:r>
            <a:r>
              <a:rPr lang="en-US" sz="2800" dirty="0"/>
              <a:t>requires the application to be shut down during the backup process. USB, external hard drive, cloud, etc.</a:t>
            </a:r>
          </a:p>
          <a:p>
            <a:endParaRPr lang="en-US" sz="2800" dirty="0"/>
          </a:p>
          <a:p>
            <a:endParaRPr lang="en-US" sz="2800"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40</a:t>
            </a:fld>
            <a:endParaRPr lang="en-US"/>
          </a:p>
        </p:txBody>
      </p:sp>
    </p:spTree>
    <p:extLst>
      <p:ext uri="{BB962C8B-B14F-4D97-AF65-F5344CB8AC3E}">
        <p14:creationId xmlns:p14="http://schemas.microsoft.com/office/powerpoint/2010/main" val="19108281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Hot Backup</a:t>
            </a:r>
          </a:p>
        </p:txBody>
      </p:sp>
      <p:sp>
        <p:nvSpPr>
          <p:cNvPr id="3" name="Content Placeholder 2"/>
          <p:cNvSpPr>
            <a:spLocks noGrp="1"/>
          </p:cNvSpPr>
          <p:nvPr>
            <p:ph idx="1"/>
          </p:nvPr>
        </p:nvSpPr>
        <p:spPr/>
        <p:txBody>
          <a:bodyPr/>
          <a:lstStyle/>
          <a:p>
            <a:r>
              <a:rPr lang="en-US" dirty="0"/>
              <a:t>If a file is open, it is normally not backed up during the backup process. In such situations, an </a:t>
            </a:r>
            <a:r>
              <a:rPr lang="en-US" i="1" dirty="0">
                <a:solidFill>
                  <a:srgbClr val="C00000"/>
                </a:solidFill>
              </a:rPr>
              <a:t>open file agent </a:t>
            </a:r>
            <a:r>
              <a:rPr lang="en-US" dirty="0"/>
              <a:t>is required to back up the open file. </a:t>
            </a:r>
          </a:p>
          <a:p>
            <a:r>
              <a:rPr lang="en-US" dirty="0"/>
              <a:t>These agents interact directly with the operating system or application and enable the creation of consistent copies of open files. </a:t>
            </a:r>
          </a:p>
          <a:p>
            <a:r>
              <a:rPr lang="en-US" dirty="0"/>
              <a:t>In database environments, the use of open file agents is not enough, because the agent should also support a consistent backup of all the database components.</a:t>
            </a:r>
          </a:p>
          <a:p>
            <a:r>
              <a:rPr lang="en-US" dirty="0"/>
              <a:t>CONS: the agents affect the overall application performance.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41</a:t>
            </a:fld>
            <a:endParaRPr lang="en-US"/>
          </a:p>
        </p:txBody>
      </p:sp>
    </p:spTree>
    <p:extLst>
      <p:ext uri="{BB962C8B-B14F-4D97-AF65-F5344CB8AC3E}">
        <p14:creationId xmlns:p14="http://schemas.microsoft.com/office/powerpoint/2010/main" val="17987608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Cold Backup</a:t>
            </a:r>
          </a:p>
        </p:txBody>
      </p:sp>
      <p:sp>
        <p:nvSpPr>
          <p:cNvPr id="3" name="Content Placeholder 2"/>
          <p:cNvSpPr>
            <a:spLocks noGrp="1"/>
          </p:cNvSpPr>
          <p:nvPr>
            <p:ph idx="1"/>
          </p:nvPr>
        </p:nvSpPr>
        <p:spPr/>
        <p:txBody>
          <a:bodyPr/>
          <a:lstStyle/>
          <a:p>
            <a:r>
              <a:rPr lang="en-US" dirty="0"/>
              <a:t>The database operations are entirely stopped, and then the backup is performed.</a:t>
            </a:r>
          </a:p>
          <a:p>
            <a:r>
              <a:rPr lang="en-US" dirty="0"/>
              <a:t>While the backup is in progress, no business operations can be performed - done before the beginning of the day or at the end of the day.</a:t>
            </a:r>
          </a:p>
          <a:p>
            <a:r>
              <a:rPr lang="en-US" i="1" dirty="0"/>
              <a:t>Point-in-time </a:t>
            </a:r>
            <a:r>
              <a:rPr lang="en-US" dirty="0"/>
              <a:t>(PIT) copy - is created from the production volume and used as the source for the backup.</a:t>
            </a:r>
          </a:p>
          <a:p>
            <a:r>
              <a:rPr lang="en-US" i="1" dirty="0"/>
              <a:t>Bare-metal recovery </a:t>
            </a:r>
            <a:r>
              <a:rPr lang="en-US" dirty="0"/>
              <a:t>(</a:t>
            </a:r>
            <a:r>
              <a:rPr lang="en-US" dirty="0" err="1"/>
              <a:t>BMR</a:t>
            </a:r>
            <a:r>
              <a:rPr lang="en-US" dirty="0"/>
              <a:t>)  - backup all metadata, system information, and application configurations for a full system recovery.</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42</a:t>
            </a:fld>
            <a:endParaRPr lang="en-US"/>
          </a:p>
        </p:txBody>
      </p:sp>
    </p:spTree>
    <p:extLst>
      <p:ext uri="{BB962C8B-B14F-4D97-AF65-F5344CB8AC3E}">
        <p14:creationId xmlns:p14="http://schemas.microsoft.com/office/powerpoint/2010/main" val="8998039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Architecture</a:t>
            </a:r>
          </a:p>
        </p:txBody>
      </p:sp>
      <p:sp>
        <p:nvSpPr>
          <p:cNvPr id="3" name="Content Placeholder 2"/>
          <p:cNvSpPr>
            <a:spLocks noGrp="1"/>
          </p:cNvSpPr>
          <p:nvPr>
            <p:ph idx="1"/>
          </p:nvPr>
        </p:nvSpPr>
        <p:spPr>
          <a:xfrm>
            <a:off x="1097280" y="1199535"/>
            <a:ext cx="5558701" cy="5053781"/>
          </a:xfrm>
        </p:spPr>
        <p:txBody>
          <a:bodyPr/>
          <a:lstStyle/>
          <a:p>
            <a:r>
              <a:rPr lang="en-US" dirty="0"/>
              <a:t>Client-server architecture with a backup server and multiple backup clients.</a:t>
            </a:r>
          </a:p>
          <a:p>
            <a:r>
              <a:rPr lang="en-US" dirty="0"/>
              <a:t>Backup server  - manages the backup operations and maintains the backup catalog (if it is lost?!).</a:t>
            </a:r>
          </a:p>
          <a:p>
            <a:r>
              <a:rPr lang="en-US" dirty="0"/>
              <a:t>Backup client - to gather the data that is to be backed up and send it to the storage node.</a:t>
            </a:r>
          </a:p>
          <a:p>
            <a:r>
              <a:rPr lang="en-US" dirty="0"/>
              <a:t>Storage node - is responsible for writing the data to the backup device.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43</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765120" y="1468879"/>
            <a:ext cx="4722818" cy="3974991"/>
          </a:xfrm>
          <a:prstGeom prst="rect">
            <a:avLst/>
          </a:prstGeom>
        </p:spPr>
      </p:pic>
    </p:spTree>
    <p:extLst>
      <p:ext uri="{BB962C8B-B14F-4D97-AF65-F5344CB8AC3E}">
        <p14:creationId xmlns:p14="http://schemas.microsoft.com/office/powerpoint/2010/main" val="42133804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Backup Operation</a:t>
            </a:r>
          </a:p>
        </p:txBody>
      </p:sp>
      <p:sp>
        <p:nvSpPr>
          <p:cNvPr id="3" name="Content Placeholder 2"/>
          <p:cNvSpPr>
            <a:spLocks noGrp="1"/>
          </p:cNvSpPr>
          <p:nvPr>
            <p:ph idx="1"/>
          </p:nvPr>
        </p:nvSpPr>
        <p:spPr>
          <a:xfrm>
            <a:off x="1097279" y="1199535"/>
            <a:ext cx="10364619" cy="5053781"/>
          </a:xfrm>
        </p:spPr>
        <p:txBody>
          <a:bodyPr/>
          <a:lstStyle/>
          <a:p>
            <a:r>
              <a:rPr lang="en-US" dirty="0"/>
              <a:t>The backup operation - initiated by a server or client (11.00PM everyday)</a:t>
            </a:r>
          </a:p>
          <a:p>
            <a:endParaRPr lang="en-US"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0458" y="1674327"/>
            <a:ext cx="2029272" cy="4509493"/>
          </a:xfrm>
          <a:prstGeom prst="rect">
            <a:avLst/>
          </a:prstGeom>
        </p:spPr>
      </p:pic>
      <p:sp>
        <p:nvSpPr>
          <p:cNvPr id="7" name="Freeform 6"/>
          <p:cNvSpPr/>
          <p:nvPr/>
        </p:nvSpPr>
        <p:spPr>
          <a:xfrm>
            <a:off x="9911091" y="5050465"/>
            <a:ext cx="1960877" cy="453192"/>
          </a:xfrm>
          <a:custGeom>
            <a:avLst/>
            <a:gdLst>
              <a:gd name="connsiteX0" fmla="*/ 1917288 w 1960877"/>
              <a:gd name="connsiteY0" fmla="*/ 85060 h 453192"/>
              <a:gd name="connsiteX1" fmla="*/ 1449456 w 1960877"/>
              <a:gd name="connsiteY1" fmla="*/ 63795 h 453192"/>
              <a:gd name="connsiteX2" fmla="*/ 1417558 w 1960877"/>
              <a:gd name="connsiteY2" fmla="*/ 53163 h 453192"/>
              <a:gd name="connsiteX3" fmla="*/ 875298 w 1960877"/>
              <a:gd name="connsiteY3" fmla="*/ 42530 h 453192"/>
              <a:gd name="connsiteX4" fmla="*/ 790237 w 1960877"/>
              <a:gd name="connsiteY4" fmla="*/ 31898 h 453192"/>
              <a:gd name="connsiteX5" fmla="*/ 588218 w 1960877"/>
              <a:gd name="connsiteY5" fmla="*/ 21265 h 453192"/>
              <a:gd name="connsiteX6" fmla="*/ 471260 w 1960877"/>
              <a:gd name="connsiteY6" fmla="*/ 0 h 453192"/>
              <a:gd name="connsiteX7" fmla="*/ 67223 w 1960877"/>
              <a:gd name="connsiteY7" fmla="*/ 10632 h 453192"/>
              <a:gd name="connsiteX8" fmla="*/ 24693 w 1960877"/>
              <a:gd name="connsiteY8" fmla="*/ 31898 h 453192"/>
              <a:gd name="connsiteX9" fmla="*/ 67223 w 1960877"/>
              <a:gd name="connsiteY9" fmla="*/ 255181 h 453192"/>
              <a:gd name="connsiteX10" fmla="*/ 141651 w 1960877"/>
              <a:gd name="connsiteY10" fmla="*/ 297712 h 453192"/>
              <a:gd name="connsiteX11" fmla="*/ 173549 w 1960877"/>
              <a:gd name="connsiteY11" fmla="*/ 308344 h 453192"/>
              <a:gd name="connsiteX12" fmla="*/ 205446 w 1960877"/>
              <a:gd name="connsiteY12" fmla="*/ 329609 h 453192"/>
              <a:gd name="connsiteX13" fmla="*/ 301139 w 1960877"/>
              <a:gd name="connsiteY13" fmla="*/ 350874 h 453192"/>
              <a:gd name="connsiteX14" fmla="*/ 396832 w 1960877"/>
              <a:gd name="connsiteY14" fmla="*/ 382772 h 453192"/>
              <a:gd name="connsiteX15" fmla="*/ 439363 w 1960877"/>
              <a:gd name="connsiteY15" fmla="*/ 393405 h 453192"/>
              <a:gd name="connsiteX16" fmla="*/ 471260 w 1960877"/>
              <a:gd name="connsiteY16" fmla="*/ 404037 h 453192"/>
              <a:gd name="connsiteX17" fmla="*/ 556321 w 1960877"/>
              <a:gd name="connsiteY17" fmla="*/ 414670 h 453192"/>
              <a:gd name="connsiteX18" fmla="*/ 598851 w 1960877"/>
              <a:gd name="connsiteY18" fmla="*/ 435935 h 453192"/>
              <a:gd name="connsiteX19" fmla="*/ 896563 w 1960877"/>
              <a:gd name="connsiteY19" fmla="*/ 425302 h 453192"/>
              <a:gd name="connsiteX20" fmla="*/ 992256 w 1960877"/>
              <a:gd name="connsiteY20" fmla="*/ 414670 h 453192"/>
              <a:gd name="connsiteX21" fmla="*/ 1109214 w 1960877"/>
              <a:gd name="connsiteY21" fmla="*/ 404037 h 453192"/>
              <a:gd name="connsiteX22" fmla="*/ 1438823 w 1960877"/>
              <a:gd name="connsiteY22" fmla="*/ 361507 h 453192"/>
              <a:gd name="connsiteX23" fmla="*/ 1555781 w 1960877"/>
              <a:gd name="connsiteY23" fmla="*/ 340242 h 453192"/>
              <a:gd name="connsiteX24" fmla="*/ 1630209 w 1960877"/>
              <a:gd name="connsiteY24" fmla="*/ 329609 h 453192"/>
              <a:gd name="connsiteX25" fmla="*/ 1725902 w 1960877"/>
              <a:gd name="connsiteY25" fmla="*/ 297712 h 453192"/>
              <a:gd name="connsiteX26" fmla="*/ 1757800 w 1960877"/>
              <a:gd name="connsiteY26" fmla="*/ 287079 h 453192"/>
              <a:gd name="connsiteX27" fmla="*/ 1832228 w 1960877"/>
              <a:gd name="connsiteY27" fmla="*/ 233916 h 453192"/>
              <a:gd name="connsiteX28" fmla="*/ 1864125 w 1960877"/>
              <a:gd name="connsiteY28" fmla="*/ 191386 h 453192"/>
              <a:gd name="connsiteX29" fmla="*/ 1885391 w 1960877"/>
              <a:gd name="connsiteY29" fmla="*/ 170121 h 453192"/>
              <a:gd name="connsiteX30" fmla="*/ 1938553 w 1960877"/>
              <a:gd name="connsiteY30" fmla="*/ 85060 h 453192"/>
              <a:gd name="connsiteX31" fmla="*/ 1917288 w 1960877"/>
              <a:gd name="connsiteY31" fmla="*/ 85060 h 45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60877" h="453192">
                <a:moveTo>
                  <a:pt x="1917288" y="85060"/>
                </a:moveTo>
                <a:cubicBezTo>
                  <a:pt x="1835772" y="81516"/>
                  <a:pt x="1944605" y="87373"/>
                  <a:pt x="1449456" y="63795"/>
                </a:cubicBezTo>
                <a:cubicBezTo>
                  <a:pt x="1438261" y="63262"/>
                  <a:pt x="1428758" y="53578"/>
                  <a:pt x="1417558" y="53163"/>
                </a:cubicBezTo>
                <a:cubicBezTo>
                  <a:pt x="1236894" y="46472"/>
                  <a:pt x="1056051" y="46074"/>
                  <a:pt x="875298" y="42530"/>
                </a:cubicBezTo>
                <a:cubicBezTo>
                  <a:pt x="846944" y="38986"/>
                  <a:pt x="818733" y="34009"/>
                  <a:pt x="790237" y="31898"/>
                </a:cubicBezTo>
                <a:cubicBezTo>
                  <a:pt x="722988" y="26917"/>
                  <a:pt x="655316" y="27975"/>
                  <a:pt x="588218" y="21265"/>
                </a:cubicBezTo>
                <a:cubicBezTo>
                  <a:pt x="548790" y="17322"/>
                  <a:pt x="510246" y="7088"/>
                  <a:pt x="471260" y="0"/>
                </a:cubicBezTo>
                <a:cubicBezTo>
                  <a:pt x="336581" y="3544"/>
                  <a:pt x="201606" y="1033"/>
                  <a:pt x="67223" y="10632"/>
                </a:cubicBezTo>
                <a:cubicBezTo>
                  <a:pt x="51413" y="11761"/>
                  <a:pt x="26835" y="16193"/>
                  <a:pt x="24693" y="31898"/>
                </a:cubicBezTo>
                <a:cubicBezTo>
                  <a:pt x="-4018" y="242443"/>
                  <a:pt x="-25704" y="224207"/>
                  <a:pt x="67223" y="255181"/>
                </a:cubicBezTo>
                <a:cubicBezTo>
                  <a:pt x="99254" y="276534"/>
                  <a:pt x="103885" y="281526"/>
                  <a:pt x="141651" y="297712"/>
                </a:cubicBezTo>
                <a:cubicBezTo>
                  <a:pt x="151953" y="302127"/>
                  <a:pt x="162916" y="304800"/>
                  <a:pt x="173549" y="308344"/>
                </a:cubicBezTo>
                <a:cubicBezTo>
                  <a:pt x="184181" y="315432"/>
                  <a:pt x="194017" y="323894"/>
                  <a:pt x="205446" y="329609"/>
                </a:cubicBezTo>
                <a:cubicBezTo>
                  <a:pt x="231623" y="342698"/>
                  <a:pt x="276633" y="346790"/>
                  <a:pt x="301139" y="350874"/>
                </a:cubicBezTo>
                <a:cubicBezTo>
                  <a:pt x="341733" y="391466"/>
                  <a:pt x="308464" y="366704"/>
                  <a:pt x="396832" y="382772"/>
                </a:cubicBezTo>
                <a:cubicBezTo>
                  <a:pt x="411210" y="385386"/>
                  <a:pt x="425312" y="389390"/>
                  <a:pt x="439363" y="393405"/>
                </a:cubicBezTo>
                <a:cubicBezTo>
                  <a:pt x="450139" y="396484"/>
                  <a:pt x="460233" y="402032"/>
                  <a:pt x="471260" y="404037"/>
                </a:cubicBezTo>
                <a:cubicBezTo>
                  <a:pt x="499373" y="409149"/>
                  <a:pt x="527967" y="411126"/>
                  <a:pt x="556321" y="414670"/>
                </a:cubicBezTo>
                <a:cubicBezTo>
                  <a:pt x="570498" y="421758"/>
                  <a:pt x="584283" y="429691"/>
                  <a:pt x="598851" y="435935"/>
                </a:cubicBezTo>
                <a:cubicBezTo>
                  <a:pt x="693098" y="476326"/>
                  <a:pt x="793879" y="434362"/>
                  <a:pt x="896563" y="425302"/>
                </a:cubicBezTo>
                <a:cubicBezTo>
                  <a:pt x="928533" y="422481"/>
                  <a:pt x="960321" y="417863"/>
                  <a:pt x="992256" y="414670"/>
                </a:cubicBezTo>
                <a:cubicBezTo>
                  <a:pt x="1031209" y="410775"/>
                  <a:pt x="1070320" y="408482"/>
                  <a:pt x="1109214" y="404037"/>
                </a:cubicBezTo>
                <a:cubicBezTo>
                  <a:pt x="1161960" y="398009"/>
                  <a:pt x="1345987" y="375789"/>
                  <a:pt x="1438823" y="361507"/>
                </a:cubicBezTo>
                <a:cubicBezTo>
                  <a:pt x="1669166" y="326070"/>
                  <a:pt x="1356808" y="373404"/>
                  <a:pt x="1555781" y="340242"/>
                </a:cubicBezTo>
                <a:cubicBezTo>
                  <a:pt x="1580501" y="336122"/>
                  <a:pt x="1605400" y="333153"/>
                  <a:pt x="1630209" y="329609"/>
                </a:cubicBezTo>
                <a:lnTo>
                  <a:pt x="1725902" y="297712"/>
                </a:lnTo>
                <a:cubicBezTo>
                  <a:pt x="1736535" y="294168"/>
                  <a:pt x="1748474" y="293296"/>
                  <a:pt x="1757800" y="287079"/>
                </a:cubicBezTo>
                <a:cubicBezTo>
                  <a:pt x="1775914" y="275003"/>
                  <a:pt x="1819037" y="247107"/>
                  <a:pt x="1832228" y="233916"/>
                </a:cubicBezTo>
                <a:cubicBezTo>
                  <a:pt x="1844758" y="221385"/>
                  <a:pt x="1852780" y="204999"/>
                  <a:pt x="1864125" y="191386"/>
                </a:cubicBezTo>
                <a:cubicBezTo>
                  <a:pt x="1870543" y="183685"/>
                  <a:pt x="1879564" y="178278"/>
                  <a:pt x="1885391" y="170121"/>
                </a:cubicBezTo>
                <a:cubicBezTo>
                  <a:pt x="1945414" y="86090"/>
                  <a:pt x="1892499" y="146465"/>
                  <a:pt x="1938553" y="85060"/>
                </a:cubicBezTo>
                <a:cubicBezTo>
                  <a:pt x="1941560" y="81050"/>
                  <a:pt x="1998804" y="88604"/>
                  <a:pt x="1917288" y="85060"/>
                </a:cubicBez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creen Clippi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947365" y="1743739"/>
            <a:ext cx="7926087" cy="4370671"/>
          </a:xfrm>
          <a:prstGeom prst="rect">
            <a:avLst/>
          </a:prstGeom>
        </p:spPr>
      </p:pic>
      <p:sp>
        <p:nvSpPr>
          <p:cNvPr id="9" name="Rectangle 8"/>
          <p:cNvSpPr/>
          <p:nvPr/>
        </p:nvSpPr>
        <p:spPr>
          <a:xfrm>
            <a:off x="2377193" y="3074212"/>
            <a:ext cx="2351926" cy="400110"/>
          </a:xfrm>
          <a:prstGeom prst="rect">
            <a:avLst/>
          </a:prstGeom>
        </p:spPr>
        <p:txBody>
          <a:bodyPr wrap="none">
            <a:spAutoFit/>
          </a:bodyPr>
          <a:lstStyle/>
          <a:p>
            <a:r>
              <a:rPr lang="en-US" sz="2000" b="1" dirty="0">
                <a:solidFill>
                  <a:srgbClr val="C00000"/>
                </a:solidFill>
                <a:latin typeface="Formata-Regular"/>
              </a:rPr>
              <a:t>Backup operation</a:t>
            </a:r>
            <a:endParaRPr lang="en-US" sz="2000" b="1" dirty="0">
              <a:solidFill>
                <a:srgbClr val="C00000"/>
              </a:solidFill>
            </a:endParaRPr>
          </a:p>
        </p:txBody>
      </p:sp>
    </p:spTree>
    <p:extLst>
      <p:ext uri="{BB962C8B-B14F-4D97-AF65-F5344CB8AC3E}">
        <p14:creationId xmlns:p14="http://schemas.microsoft.com/office/powerpoint/2010/main" val="1493701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 Restore Operation</a:t>
            </a:r>
          </a:p>
        </p:txBody>
      </p:sp>
      <p:sp>
        <p:nvSpPr>
          <p:cNvPr id="3" name="Content Placeholder 2"/>
          <p:cNvSpPr>
            <a:spLocks noGrp="1"/>
          </p:cNvSpPr>
          <p:nvPr>
            <p:ph idx="1"/>
          </p:nvPr>
        </p:nvSpPr>
        <p:spPr>
          <a:xfrm>
            <a:off x="1097279" y="1199535"/>
            <a:ext cx="10364619" cy="5053781"/>
          </a:xfrm>
        </p:spPr>
        <p:txBody>
          <a:bodyPr/>
          <a:lstStyle/>
          <a:p>
            <a:pPr marL="0" indent="0">
              <a:buNone/>
            </a:pPr>
            <a:r>
              <a:rPr lang="en-US" dirty="0"/>
              <a:t> </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45</a:t>
            </a:fld>
            <a:endParaRPr lang="en-US"/>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73" y="1419898"/>
            <a:ext cx="8684862" cy="4613053"/>
          </a:xfrm>
          <a:prstGeom prst="rect">
            <a:avLst/>
          </a:prstGeom>
        </p:spPr>
      </p:pic>
      <p:sp>
        <p:nvSpPr>
          <p:cNvPr id="9" name="Rectangle 8"/>
          <p:cNvSpPr/>
          <p:nvPr/>
        </p:nvSpPr>
        <p:spPr>
          <a:xfrm>
            <a:off x="4524780" y="1968426"/>
            <a:ext cx="2379177" cy="400110"/>
          </a:xfrm>
          <a:prstGeom prst="rect">
            <a:avLst/>
          </a:prstGeom>
        </p:spPr>
        <p:txBody>
          <a:bodyPr wrap="none">
            <a:spAutoFit/>
          </a:bodyPr>
          <a:lstStyle/>
          <a:p>
            <a:r>
              <a:rPr lang="en-US" sz="2000" b="1" dirty="0">
                <a:solidFill>
                  <a:srgbClr val="C00000"/>
                </a:solidFill>
                <a:latin typeface="Formata-Regular"/>
              </a:rPr>
              <a:t>Restore operation</a:t>
            </a:r>
            <a:endParaRPr lang="en-US" sz="2000" b="1" dirty="0">
              <a:solidFill>
                <a:srgbClr val="C00000"/>
              </a:solidFill>
            </a:endParaRPr>
          </a:p>
        </p:txBody>
      </p:sp>
    </p:spTree>
    <p:extLst>
      <p:ext uri="{BB962C8B-B14F-4D97-AF65-F5344CB8AC3E}">
        <p14:creationId xmlns:p14="http://schemas.microsoft.com/office/powerpoint/2010/main" val="1455353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Topologies</a:t>
            </a:r>
          </a:p>
        </p:txBody>
      </p:sp>
      <p:sp>
        <p:nvSpPr>
          <p:cNvPr id="3" name="Content Placeholder 2"/>
          <p:cNvSpPr>
            <a:spLocks noGrp="1"/>
          </p:cNvSpPr>
          <p:nvPr>
            <p:ph idx="1"/>
          </p:nvPr>
        </p:nvSpPr>
        <p:spPr/>
        <p:txBody>
          <a:bodyPr/>
          <a:lstStyle/>
          <a:p>
            <a:r>
              <a:rPr lang="en-US" dirty="0"/>
              <a:t>Direct-attached backup</a:t>
            </a:r>
          </a:p>
          <a:p>
            <a:r>
              <a:rPr lang="en-US" dirty="0"/>
              <a:t>LAN-based backup</a:t>
            </a:r>
          </a:p>
          <a:p>
            <a:r>
              <a:rPr lang="en-US" dirty="0"/>
              <a:t>SAN-based backup</a:t>
            </a:r>
          </a:p>
          <a:p>
            <a:r>
              <a:rPr lang="en-US" dirty="0"/>
              <a:t>Mixed - LAN-based and SAN-based topologies</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46</a:t>
            </a:fld>
            <a:endParaRPr lang="en-US"/>
          </a:p>
        </p:txBody>
      </p:sp>
    </p:spTree>
    <p:extLst>
      <p:ext uri="{BB962C8B-B14F-4D97-AF65-F5344CB8AC3E}">
        <p14:creationId xmlns:p14="http://schemas.microsoft.com/office/powerpoint/2010/main" val="12950848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Direct-attached backup</a:t>
            </a:r>
          </a:p>
        </p:txBody>
      </p:sp>
      <p:sp>
        <p:nvSpPr>
          <p:cNvPr id="3" name="Content Placeholder 2"/>
          <p:cNvSpPr>
            <a:spLocks noGrp="1"/>
          </p:cNvSpPr>
          <p:nvPr>
            <p:ph idx="1"/>
          </p:nvPr>
        </p:nvSpPr>
        <p:spPr/>
        <p:txBody>
          <a:bodyPr/>
          <a:lstStyle/>
          <a:p>
            <a:r>
              <a:rPr lang="en-US" dirty="0"/>
              <a:t>Storage node is configured on a backup client.</a:t>
            </a:r>
          </a:p>
          <a:p>
            <a:r>
              <a:rPr lang="en-US" dirty="0"/>
              <a:t>Backup device is attached directly to the client. </a:t>
            </a:r>
          </a:p>
          <a:p>
            <a:r>
              <a:rPr lang="en-US" dirty="0"/>
              <a:t>Only the metadata is sent to the backup server through the LAN.</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47</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593" y="2923455"/>
            <a:ext cx="8584613" cy="2850023"/>
          </a:xfrm>
          <a:prstGeom prst="rect">
            <a:avLst/>
          </a:prstGeom>
        </p:spPr>
      </p:pic>
    </p:spTree>
    <p:extLst>
      <p:ext uri="{BB962C8B-B14F-4D97-AF65-F5344CB8AC3E}">
        <p14:creationId xmlns:p14="http://schemas.microsoft.com/office/powerpoint/2010/main" val="25707660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WhatsApp</a:t>
            </a:r>
          </a:p>
        </p:txBody>
      </p:sp>
      <p:sp>
        <p:nvSpPr>
          <p:cNvPr id="3" name="Content Placeholder 2"/>
          <p:cNvSpPr>
            <a:spLocks noGrp="1"/>
          </p:cNvSpPr>
          <p:nvPr>
            <p:ph idx="1"/>
          </p:nvPr>
        </p:nvSpPr>
        <p:spPr>
          <a:xfrm>
            <a:off x="7655442" y="1199535"/>
            <a:ext cx="3934046" cy="5053781"/>
          </a:xfrm>
        </p:spPr>
        <p:txBody>
          <a:bodyPr>
            <a:normAutofit fontScale="92500" lnSpcReduction="20000"/>
          </a:bodyPr>
          <a:lstStyle/>
          <a:p>
            <a:r>
              <a:rPr lang="en-US" dirty="0"/>
              <a:t>The contents of messages that have been delivered by the WhatsApp Service are not copied, kept or archived by WhatsApp.</a:t>
            </a:r>
          </a:p>
          <a:p>
            <a:r>
              <a:rPr lang="en-US" dirty="0"/>
              <a:t>The undelivered message is held in WhatsApp's server until it can be delivered (max. 30 days).</a:t>
            </a:r>
          </a:p>
          <a:p>
            <a:r>
              <a:rPr lang="en-US" dirty="0"/>
              <a:t>The contents of any delivered messages are not kept or retained by WhatsApp.</a:t>
            </a:r>
          </a:p>
          <a:p>
            <a:r>
              <a:rPr lang="en-US" dirty="0"/>
              <a:t>Metadata - date and time stamp information, mobile phone numbers, etc.</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48</a:t>
            </a:fld>
            <a:endParaRPr lang="en-US"/>
          </a:p>
        </p:txBody>
      </p:sp>
      <p:pic>
        <p:nvPicPr>
          <p:cNvPr id="7" name="Picture 6"/>
          <p:cNvPicPr>
            <a:picLocks noChangeAspect="1"/>
          </p:cNvPicPr>
          <p:nvPr/>
        </p:nvPicPr>
        <p:blipFill rotWithShape="1">
          <a:blip r:embed="rId2"/>
          <a:srcRect l="23919" r="22647"/>
          <a:stretch/>
        </p:blipFill>
        <p:spPr>
          <a:xfrm>
            <a:off x="1097280" y="1433451"/>
            <a:ext cx="802110" cy="1501135"/>
          </a:xfrm>
          <a:prstGeom prst="rect">
            <a:avLst/>
          </a:prstGeom>
        </p:spPr>
      </p:pic>
      <p:pic>
        <p:nvPicPr>
          <p:cNvPr id="1028" name="Picture 4" descr="Google Drive: Sign-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03" y="4347510"/>
            <a:ext cx="1215456" cy="13742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6038923" y="2585137"/>
            <a:ext cx="1315503" cy="993682"/>
          </a:xfrm>
          <a:prstGeom prst="rect">
            <a:avLst/>
          </a:prstGeom>
        </p:spPr>
      </p:pic>
      <p:sp>
        <p:nvSpPr>
          <p:cNvPr id="10" name="Rectangle 9"/>
          <p:cNvSpPr/>
          <p:nvPr/>
        </p:nvSpPr>
        <p:spPr>
          <a:xfrm>
            <a:off x="501333" y="2938616"/>
            <a:ext cx="2069797" cy="369332"/>
          </a:xfrm>
          <a:prstGeom prst="rect">
            <a:avLst/>
          </a:prstGeom>
        </p:spPr>
        <p:txBody>
          <a:bodyPr wrap="none">
            <a:spAutoFit/>
          </a:bodyPr>
          <a:lstStyle/>
          <a:p>
            <a:r>
              <a:rPr lang="en-US" dirty="0">
                <a:latin typeface="Palatino-Roman"/>
              </a:rPr>
              <a:t>User Mobile/Client</a:t>
            </a:r>
            <a:endParaRPr lang="en-US" dirty="0"/>
          </a:p>
        </p:txBody>
      </p:sp>
      <p:pic>
        <p:nvPicPr>
          <p:cNvPr id="1034" name="Picture 10" descr="Internet (global network icon) blue round button. Internet (global network  icon) isolated on blue round button abstract | CanStock"/>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739"/>
          <a:stretch/>
        </p:blipFill>
        <p:spPr bwMode="auto">
          <a:xfrm>
            <a:off x="3270091" y="2409176"/>
            <a:ext cx="1450396" cy="14282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706520" y="3696806"/>
            <a:ext cx="1992853" cy="369332"/>
          </a:xfrm>
          <a:prstGeom prst="rect">
            <a:avLst/>
          </a:prstGeom>
        </p:spPr>
        <p:txBody>
          <a:bodyPr wrap="none">
            <a:spAutoFit/>
          </a:bodyPr>
          <a:lstStyle/>
          <a:p>
            <a:r>
              <a:rPr lang="en-US" dirty="0">
                <a:latin typeface="Palatino-Roman"/>
              </a:rPr>
              <a:t>WhatsApp Server</a:t>
            </a:r>
            <a:endParaRPr lang="en-US" dirty="0"/>
          </a:p>
        </p:txBody>
      </p:sp>
      <p:sp>
        <p:nvSpPr>
          <p:cNvPr id="11" name="Down Arrow 10"/>
          <p:cNvSpPr/>
          <p:nvPr/>
        </p:nvSpPr>
        <p:spPr>
          <a:xfrm>
            <a:off x="1354367" y="3307948"/>
            <a:ext cx="314945" cy="9344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672823" y="2934586"/>
            <a:ext cx="1354567" cy="297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7" idx="3"/>
          </p:cNvCxnSpPr>
          <p:nvPr/>
        </p:nvCxnSpPr>
        <p:spPr>
          <a:xfrm>
            <a:off x="1899390" y="2184019"/>
            <a:ext cx="1512761" cy="5606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899390" y="3644388"/>
            <a:ext cx="1633780" cy="12325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672823" y="2639377"/>
            <a:ext cx="1249060" cy="369332"/>
          </a:xfrm>
          <a:prstGeom prst="rect">
            <a:avLst/>
          </a:prstGeom>
        </p:spPr>
        <p:txBody>
          <a:bodyPr wrap="none">
            <a:spAutoFit/>
          </a:bodyPr>
          <a:lstStyle/>
          <a:p>
            <a:r>
              <a:rPr lang="en-US" dirty="0">
                <a:solidFill>
                  <a:srgbClr val="FF0000"/>
                </a:solidFill>
                <a:latin typeface="Palatino-Roman"/>
              </a:rPr>
              <a:t>Meta Data</a:t>
            </a:r>
            <a:endParaRPr lang="en-US" dirty="0">
              <a:solidFill>
                <a:srgbClr val="FF0000"/>
              </a:solidFill>
            </a:endParaRPr>
          </a:p>
        </p:txBody>
      </p:sp>
      <p:sp>
        <p:nvSpPr>
          <p:cNvPr id="24" name="Rectangle 23"/>
          <p:cNvSpPr/>
          <p:nvPr/>
        </p:nvSpPr>
        <p:spPr>
          <a:xfrm>
            <a:off x="1596280" y="3571166"/>
            <a:ext cx="1505540" cy="369332"/>
          </a:xfrm>
          <a:prstGeom prst="rect">
            <a:avLst/>
          </a:prstGeom>
        </p:spPr>
        <p:txBody>
          <a:bodyPr wrap="none">
            <a:spAutoFit/>
          </a:bodyPr>
          <a:lstStyle/>
          <a:p>
            <a:r>
              <a:rPr lang="en-US" dirty="0">
                <a:solidFill>
                  <a:srgbClr val="FF0000"/>
                </a:solidFill>
                <a:latin typeface="Palatino-Roman"/>
              </a:rPr>
              <a:t>Backup Data</a:t>
            </a:r>
            <a:endParaRPr lang="en-US" dirty="0">
              <a:solidFill>
                <a:srgbClr val="FF0000"/>
              </a:solidFill>
            </a:endParaRPr>
          </a:p>
        </p:txBody>
      </p:sp>
    </p:spTree>
    <p:extLst>
      <p:ext uri="{BB962C8B-B14F-4D97-AF65-F5344CB8AC3E}">
        <p14:creationId xmlns:p14="http://schemas.microsoft.com/office/powerpoint/2010/main" val="327609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fade">
                                      <p:cBhvr>
                                        <p:cTn id="27" dur="1000"/>
                                        <p:tgtEl>
                                          <p:spTgt spid="1034"/>
                                        </p:tgtEl>
                                      </p:cBhvr>
                                    </p:animEffect>
                                    <p:anim calcmode="lin" valueType="num">
                                      <p:cBhvr>
                                        <p:cTn id="28" dur="1000" fill="hold"/>
                                        <p:tgtEl>
                                          <p:spTgt spid="1034"/>
                                        </p:tgtEl>
                                        <p:attrNameLst>
                                          <p:attrName>ppt_x</p:attrName>
                                        </p:attrNameLst>
                                      </p:cBhvr>
                                      <p:tavLst>
                                        <p:tav tm="0">
                                          <p:val>
                                            <p:strVal val="#ppt_x"/>
                                          </p:val>
                                        </p:tav>
                                        <p:tav tm="100000">
                                          <p:val>
                                            <p:strVal val="#ppt_x"/>
                                          </p:val>
                                        </p:tav>
                                      </p:tavLst>
                                    </p:anim>
                                    <p:anim calcmode="lin" valueType="num">
                                      <p:cBhvr>
                                        <p:cTn id="29" dur="1000" fill="hold"/>
                                        <p:tgtEl>
                                          <p:spTgt spid="10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animEffect transition="in" filter="fade">
                                      <p:cBhvr>
                                        <p:cTn id="69" dur="1000"/>
                                        <p:tgtEl>
                                          <p:spTgt spid="3">
                                            <p:txEl>
                                              <p:pRg st="0" end="0"/>
                                            </p:txEl>
                                          </p:spTgt>
                                        </p:tgtEl>
                                      </p:cBhvr>
                                    </p:animEffect>
                                    <p:anim calcmode="lin" valueType="num">
                                      <p:cBhvr>
                                        <p:cTn id="7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
                                            <p:txEl>
                                              <p:pRg st="1" end="1"/>
                                            </p:txEl>
                                          </p:spTgt>
                                        </p:tgtEl>
                                        <p:attrNameLst>
                                          <p:attrName>style.visibility</p:attrName>
                                        </p:attrNameLst>
                                      </p:cBhvr>
                                      <p:to>
                                        <p:strVal val="visible"/>
                                      </p:to>
                                    </p:set>
                                    <p:animEffect transition="in" filter="fade">
                                      <p:cBhvr>
                                        <p:cTn id="74" dur="1000"/>
                                        <p:tgtEl>
                                          <p:spTgt spid="3">
                                            <p:txEl>
                                              <p:pRg st="1" end="1"/>
                                            </p:txEl>
                                          </p:spTgt>
                                        </p:tgtEl>
                                      </p:cBhvr>
                                    </p:animEffect>
                                    <p:anim calcmode="lin" valueType="num">
                                      <p:cBhvr>
                                        <p:cTn id="7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animEffect transition="in" filter="fade">
                                      <p:cBhvr>
                                        <p:cTn id="79" dur="1000"/>
                                        <p:tgtEl>
                                          <p:spTgt spid="3">
                                            <p:txEl>
                                              <p:pRg st="2" end="2"/>
                                            </p:txEl>
                                          </p:spTgt>
                                        </p:tgtEl>
                                      </p:cBhvr>
                                    </p:animEffect>
                                    <p:anim calcmode="lin" valueType="num">
                                      <p:cBhvr>
                                        <p:cTn id="8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
                                            <p:txEl>
                                              <p:pRg st="3" end="3"/>
                                            </p:txEl>
                                          </p:spTgt>
                                        </p:tgtEl>
                                        <p:attrNameLst>
                                          <p:attrName>style.visibility</p:attrName>
                                        </p:attrNameLst>
                                      </p:cBhvr>
                                      <p:to>
                                        <p:strVal val="visible"/>
                                      </p:to>
                                    </p:set>
                                    <p:animEffect transition="in" filter="fade">
                                      <p:cBhvr>
                                        <p:cTn id="84" dur="1000"/>
                                        <p:tgtEl>
                                          <p:spTgt spid="3">
                                            <p:txEl>
                                              <p:pRg st="3" end="3"/>
                                            </p:txEl>
                                          </p:spTgt>
                                        </p:tgtEl>
                                      </p:cBhvr>
                                    </p:animEffect>
                                    <p:anim calcmode="lin" valueType="num">
                                      <p:cBhvr>
                                        <p:cTn id="8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animBg="1"/>
      <p:bldP spid="12" grpId="0" animBg="1"/>
      <p:bldP spid="23"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LAN-based backup</a:t>
            </a:r>
          </a:p>
        </p:txBody>
      </p:sp>
      <p:sp>
        <p:nvSpPr>
          <p:cNvPr id="3" name="Content Placeholder 2"/>
          <p:cNvSpPr>
            <a:spLocks noGrp="1"/>
          </p:cNvSpPr>
          <p:nvPr>
            <p:ph idx="1"/>
          </p:nvPr>
        </p:nvSpPr>
        <p:spPr/>
        <p:txBody>
          <a:bodyPr/>
          <a:lstStyle/>
          <a:p>
            <a:r>
              <a:rPr lang="en-US" dirty="0"/>
              <a:t>In a </a:t>
            </a:r>
            <a:r>
              <a:rPr lang="en-US" i="1" dirty="0"/>
              <a:t>LAN-based backup</a:t>
            </a:r>
            <a:r>
              <a:rPr lang="en-US" dirty="0"/>
              <a:t>, the clients, backup server, storage node, and backup device are connected to the LAN</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49</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145513" y="2048691"/>
            <a:ext cx="5363476" cy="4204625"/>
          </a:xfrm>
          <a:prstGeom prst="rect">
            <a:avLst/>
          </a:prstGeom>
        </p:spPr>
      </p:pic>
    </p:spTree>
    <p:extLst>
      <p:ext uri="{BB962C8B-B14F-4D97-AF65-F5344CB8AC3E}">
        <p14:creationId xmlns:p14="http://schemas.microsoft.com/office/powerpoint/2010/main" val="1018752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Availability</a:t>
            </a:r>
          </a:p>
        </p:txBody>
      </p:sp>
      <p:sp>
        <p:nvSpPr>
          <p:cNvPr id="3" name="Content Placeholder 2"/>
          <p:cNvSpPr>
            <a:spLocks noGrp="1"/>
          </p:cNvSpPr>
          <p:nvPr>
            <p:ph idx="1"/>
          </p:nvPr>
        </p:nvSpPr>
        <p:spPr/>
        <p:txBody>
          <a:bodyPr>
            <a:normAutofit/>
          </a:bodyPr>
          <a:lstStyle/>
          <a:p>
            <a:r>
              <a:rPr lang="en-US" dirty="0"/>
              <a:t>It is the ability of an IT infrastructure to function according to business expectations during its specified time of operation.</a:t>
            </a:r>
          </a:p>
          <a:p>
            <a:r>
              <a:rPr lang="en-US" dirty="0"/>
              <a:t>The employees, customers, suppliers, and partners can access information whenever they need it.</a:t>
            </a:r>
          </a:p>
          <a:p>
            <a:r>
              <a:rPr lang="en-US" b="1" dirty="0"/>
              <a:t>Accessibility: </a:t>
            </a:r>
            <a:r>
              <a:rPr lang="en-US" dirty="0"/>
              <a:t>Information should be accessible at the right place, to the right user.</a:t>
            </a:r>
          </a:p>
          <a:p>
            <a:r>
              <a:rPr lang="en-US" b="1" dirty="0"/>
              <a:t>Reliability: </a:t>
            </a:r>
            <a:r>
              <a:rPr lang="en-US" dirty="0"/>
              <a:t>Information should be reliable – no corruption of data.</a:t>
            </a:r>
          </a:p>
          <a:p>
            <a:r>
              <a:rPr lang="en-US" b="1" dirty="0"/>
              <a:t>Timeliness: </a:t>
            </a:r>
            <a:r>
              <a:rPr lang="en-US" dirty="0"/>
              <a:t>Defines the exact moment or the time window during which information must be accessible (8.30AM-04.00PM)</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a:t>
            </a:fld>
            <a:endParaRPr lang="en-US"/>
          </a:p>
        </p:txBody>
      </p:sp>
    </p:spTree>
    <p:extLst>
      <p:ext uri="{BB962C8B-B14F-4D97-AF65-F5344CB8AC3E}">
        <p14:creationId xmlns:p14="http://schemas.microsoft.com/office/powerpoint/2010/main" val="25095168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SAN-based backup</a:t>
            </a:r>
          </a:p>
        </p:txBody>
      </p:sp>
      <p:sp>
        <p:nvSpPr>
          <p:cNvPr id="3" name="Content Placeholder 2"/>
          <p:cNvSpPr>
            <a:spLocks noGrp="1"/>
          </p:cNvSpPr>
          <p:nvPr>
            <p:ph idx="1"/>
          </p:nvPr>
        </p:nvSpPr>
        <p:spPr>
          <a:xfrm>
            <a:off x="1097280" y="1199535"/>
            <a:ext cx="10226394" cy="5053781"/>
          </a:xfrm>
        </p:spPr>
        <p:txBody>
          <a:bodyPr>
            <a:normAutofit/>
          </a:bodyPr>
          <a:lstStyle/>
          <a:p>
            <a:r>
              <a:rPr lang="en-US" sz="2000" dirty="0"/>
              <a:t>The backup device and clients are attached to the SAN (for sharing) </a:t>
            </a:r>
          </a:p>
          <a:p>
            <a:r>
              <a:rPr lang="en-US" sz="2000" dirty="0"/>
              <a:t>A client sends the data to be backed up to the backup device over the SAN. </a:t>
            </a:r>
          </a:p>
          <a:p>
            <a:r>
              <a:rPr lang="en-US" sz="2000" dirty="0"/>
              <a:t>The backup data traffic is restricted to the SAN, and only the backup metadata is transported over the LAN. </a:t>
            </a:r>
          </a:p>
          <a:p>
            <a:r>
              <a:rPr lang="en-US" sz="2000" dirty="0"/>
              <a:t>The volume of metadata is insignificant when compared to the production data; the LAN performance is not degraded in this configuration.</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50</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878" y="3672414"/>
            <a:ext cx="6775798" cy="2698889"/>
          </a:xfrm>
          <a:prstGeom prst="rect">
            <a:avLst/>
          </a:prstGeom>
        </p:spPr>
      </p:pic>
    </p:spTree>
    <p:extLst>
      <p:ext uri="{BB962C8B-B14F-4D97-AF65-F5344CB8AC3E}">
        <p14:creationId xmlns:p14="http://schemas.microsoft.com/office/powerpoint/2010/main" val="23716651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 Mixed topology</a:t>
            </a:r>
          </a:p>
        </p:txBody>
      </p:sp>
      <p:pic>
        <p:nvPicPr>
          <p:cNvPr id="6" name="Content Placeholder 5"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18130" y="1376305"/>
            <a:ext cx="7266579" cy="4748048"/>
          </a:xfrm>
        </p:spPr>
      </p:pic>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51</a:t>
            </a:fld>
            <a:endParaRPr lang="en-US"/>
          </a:p>
        </p:txBody>
      </p:sp>
    </p:spTree>
    <p:extLst>
      <p:ext uri="{BB962C8B-B14F-4D97-AF65-F5344CB8AC3E}">
        <p14:creationId xmlns:p14="http://schemas.microsoft.com/office/powerpoint/2010/main" val="4246606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in NAS Environments</a:t>
            </a:r>
          </a:p>
        </p:txBody>
      </p:sp>
      <p:sp>
        <p:nvSpPr>
          <p:cNvPr id="3" name="Content Placeholder 2"/>
          <p:cNvSpPr>
            <a:spLocks noGrp="1"/>
          </p:cNvSpPr>
          <p:nvPr>
            <p:ph idx="1"/>
          </p:nvPr>
        </p:nvSpPr>
        <p:spPr>
          <a:xfrm>
            <a:off x="5656520" y="1199535"/>
            <a:ext cx="5996763" cy="5053781"/>
          </a:xfrm>
        </p:spPr>
        <p:txBody>
          <a:bodyPr>
            <a:normAutofit/>
          </a:bodyPr>
          <a:lstStyle/>
          <a:p>
            <a:r>
              <a:rPr lang="en-US" dirty="0">
                <a:solidFill>
                  <a:srgbClr val="FF0000"/>
                </a:solidFill>
              </a:rPr>
              <a:t>(a) Server-based Backup</a:t>
            </a:r>
          </a:p>
          <a:p>
            <a:r>
              <a:rPr lang="en-US" dirty="0"/>
              <a:t>NAS head retrieves data from a storage array over the network and transfers it to the backup client running on the application server. </a:t>
            </a:r>
          </a:p>
          <a:p>
            <a:r>
              <a:rPr lang="en-US" dirty="0"/>
              <a:t>The backup client sends this data to the storage node, which in turn writes the data to the backup device. </a:t>
            </a:r>
          </a:p>
          <a:p>
            <a:r>
              <a:rPr lang="en-US" dirty="0"/>
              <a:t>This results in overloading the network with the backup data and using application server resources to move the backup data.</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52</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70764" y="1401665"/>
            <a:ext cx="5352879" cy="4276121"/>
          </a:xfrm>
          <a:prstGeom prst="rect">
            <a:avLst/>
          </a:prstGeom>
        </p:spPr>
      </p:pic>
    </p:spTree>
    <p:extLst>
      <p:ext uri="{BB962C8B-B14F-4D97-AF65-F5344CB8AC3E}">
        <p14:creationId xmlns:p14="http://schemas.microsoft.com/office/powerpoint/2010/main" val="37484419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Backup in NAS Environments…</a:t>
            </a:r>
          </a:p>
        </p:txBody>
      </p:sp>
      <p:sp>
        <p:nvSpPr>
          <p:cNvPr id="3" name="Content Placeholder 2"/>
          <p:cNvSpPr>
            <a:spLocks noGrp="1"/>
          </p:cNvSpPr>
          <p:nvPr>
            <p:ph idx="1"/>
          </p:nvPr>
        </p:nvSpPr>
        <p:spPr>
          <a:xfrm>
            <a:off x="5656520" y="1199535"/>
            <a:ext cx="5996763" cy="5053781"/>
          </a:xfrm>
        </p:spPr>
        <p:txBody>
          <a:bodyPr>
            <a:normAutofit lnSpcReduction="10000"/>
          </a:bodyPr>
          <a:lstStyle/>
          <a:p>
            <a:r>
              <a:rPr lang="en-US" dirty="0">
                <a:solidFill>
                  <a:srgbClr val="FF0000"/>
                </a:solidFill>
              </a:rPr>
              <a:t>(b) Server-less Backup</a:t>
            </a:r>
          </a:p>
          <a:p>
            <a:r>
              <a:rPr lang="en-US" dirty="0"/>
              <a:t>The network share is mounted directly on the storage node. This avoids overloading the network during the backup process and eliminates the need to use resources on the application server.  </a:t>
            </a:r>
          </a:p>
          <a:p>
            <a:r>
              <a:rPr lang="en-US" dirty="0"/>
              <a:t>In this scenario, the storage node, which is also a backup client, reads the  data from the NAS head and writes it to the backup device without involving the application server. </a:t>
            </a:r>
          </a:p>
          <a:p>
            <a:r>
              <a:rPr lang="en-US" dirty="0"/>
              <a:t>Compared to the previous solution, this eliminates one network hop.</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53</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79425" y="1639897"/>
            <a:ext cx="5105230" cy="4173055"/>
          </a:xfrm>
          <a:prstGeom prst="rect">
            <a:avLst/>
          </a:prstGeom>
        </p:spPr>
      </p:pic>
    </p:spTree>
    <p:extLst>
      <p:ext uri="{BB962C8B-B14F-4D97-AF65-F5344CB8AC3E}">
        <p14:creationId xmlns:p14="http://schemas.microsoft.com/office/powerpoint/2010/main" val="10202606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NDMP</a:t>
            </a:r>
            <a:r>
              <a:rPr lang="en-US" dirty="0"/>
              <a:t>?</a:t>
            </a:r>
          </a:p>
        </p:txBody>
      </p:sp>
      <p:sp>
        <p:nvSpPr>
          <p:cNvPr id="3" name="Content Placeholder 2"/>
          <p:cNvSpPr>
            <a:spLocks noGrp="1"/>
          </p:cNvSpPr>
          <p:nvPr>
            <p:ph idx="1"/>
          </p:nvPr>
        </p:nvSpPr>
        <p:spPr>
          <a:xfrm>
            <a:off x="1097280" y="1199535"/>
            <a:ext cx="9577808" cy="5260250"/>
          </a:xfrm>
        </p:spPr>
        <p:txBody>
          <a:bodyPr>
            <a:normAutofit fontScale="92500"/>
          </a:bodyPr>
          <a:lstStyle/>
          <a:p>
            <a:r>
              <a:rPr lang="en-US" b="1" dirty="0">
                <a:solidFill>
                  <a:srgbClr val="FF0000"/>
                </a:solidFill>
              </a:rPr>
              <a:t>Network Data Management Protocol – </a:t>
            </a:r>
            <a:r>
              <a:rPr lang="en-US" b="1" dirty="0" err="1">
                <a:solidFill>
                  <a:srgbClr val="FF0000"/>
                </a:solidFill>
              </a:rPr>
              <a:t>NDMP</a:t>
            </a:r>
            <a:endParaRPr lang="en-US" b="1" dirty="0">
              <a:solidFill>
                <a:srgbClr val="FF0000"/>
              </a:solidFill>
            </a:endParaRPr>
          </a:p>
          <a:p>
            <a:pPr lvl="1"/>
            <a:r>
              <a:rPr lang="en-US" dirty="0" smtClean="0"/>
              <a:t>To solve the </a:t>
            </a:r>
            <a:r>
              <a:rPr lang="en-US" dirty="0"/>
              <a:t>problem of backing up networks of </a:t>
            </a:r>
            <a:r>
              <a:rPr lang="en-US" b="1" dirty="0">
                <a:solidFill>
                  <a:srgbClr val="FF0000"/>
                </a:solidFill>
              </a:rPr>
              <a:t>heterogeneous</a:t>
            </a:r>
            <a:r>
              <a:rPr lang="en-US" dirty="0"/>
              <a:t> file servers, including dedicated file servers ("filers"), with any of several backup applications.</a:t>
            </a:r>
          </a:p>
          <a:p>
            <a:pPr lvl="1"/>
            <a:r>
              <a:rPr lang="en-US" dirty="0" err="1"/>
              <a:t>NDMP</a:t>
            </a:r>
            <a:r>
              <a:rPr lang="en-US" dirty="0"/>
              <a:t> enables the creation of a "universal agent" for the network- attached file servers to be used by any of the centralized backup administration applications.</a:t>
            </a:r>
          </a:p>
          <a:p>
            <a:r>
              <a:rPr lang="en-US" b="1" dirty="0">
                <a:solidFill>
                  <a:srgbClr val="FF0000"/>
                </a:solidFill>
              </a:rPr>
              <a:t>Why </a:t>
            </a:r>
            <a:r>
              <a:rPr lang="en-US" b="1" dirty="0" err="1">
                <a:solidFill>
                  <a:srgbClr val="FF0000"/>
                </a:solidFill>
              </a:rPr>
              <a:t>NDMP</a:t>
            </a:r>
            <a:r>
              <a:rPr lang="en-US" b="1" dirty="0">
                <a:solidFill>
                  <a:srgbClr val="FF0000"/>
                </a:solidFill>
              </a:rPr>
              <a:t> for NAS? </a:t>
            </a:r>
          </a:p>
          <a:p>
            <a:pPr lvl="1"/>
            <a:r>
              <a:rPr lang="en-US" dirty="0"/>
              <a:t>NAS devices, which are dedicated file servers, are not connected to networks through a central server, so they must have their own operating system (OS)</a:t>
            </a:r>
          </a:p>
          <a:p>
            <a:pPr lvl="1"/>
            <a:r>
              <a:rPr lang="en-US" dirty="0"/>
              <a:t>Administrators must mount every NAS volume using either Network File System or Common Internet File System from a network server that does host a backup software agent. This cumbersome method increases network traffic and degrades performance.</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54</a:t>
            </a:fld>
            <a:endParaRPr lang="en-US"/>
          </a:p>
        </p:txBody>
      </p:sp>
    </p:spTree>
    <p:extLst>
      <p:ext uri="{BB962C8B-B14F-4D97-AF65-F5344CB8AC3E}">
        <p14:creationId xmlns:p14="http://schemas.microsoft.com/office/powerpoint/2010/main" val="17036364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What are the different topologies of an </a:t>
            </a:r>
            <a:r>
              <a:rPr lang="en-US" sz="3200" dirty="0" err="1"/>
              <a:t>NDMP</a:t>
            </a:r>
            <a:r>
              <a:rPr lang="en-US" sz="3200" dirty="0"/>
              <a:t> protocol?</a:t>
            </a:r>
          </a:p>
        </p:txBody>
      </p:sp>
      <p:sp>
        <p:nvSpPr>
          <p:cNvPr id="3" name="Content Placeholder 2"/>
          <p:cNvSpPr>
            <a:spLocks noGrp="1"/>
          </p:cNvSpPr>
          <p:nvPr>
            <p:ph idx="1"/>
          </p:nvPr>
        </p:nvSpPr>
        <p:spPr>
          <a:xfrm>
            <a:off x="1097279" y="1199535"/>
            <a:ext cx="9949949" cy="5053781"/>
          </a:xfrm>
        </p:spPr>
        <p:txBody>
          <a:bodyPr>
            <a:normAutofit/>
          </a:bodyPr>
          <a:lstStyle/>
          <a:p>
            <a:r>
              <a:rPr lang="en-US" sz="2800" dirty="0">
                <a:solidFill>
                  <a:srgbClr val="FF0000"/>
                </a:solidFill>
              </a:rPr>
              <a:t>Terminologies:</a:t>
            </a:r>
          </a:p>
          <a:p>
            <a:pPr marL="457200" indent="-457200">
              <a:buClr>
                <a:srgbClr val="FF0000"/>
              </a:buClr>
              <a:buFont typeface="+mj-lt"/>
              <a:buAutoNum type="arabicPeriod"/>
            </a:pPr>
            <a:r>
              <a:rPr lang="en-US" b="1" dirty="0"/>
              <a:t>Data Volume </a:t>
            </a:r>
            <a:r>
              <a:rPr lang="en-US" dirty="0"/>
              <a:t>to be backed up</a:t>
            </a:r>
          </a:p>
          <a:p>
            <a:pPr marL="457200" indent="-457200">
              <a:buClr>
                <a:srgbClr val="FF0000"/>
              </a:buClr>
              <a:buFont typeface="+mj-lt"/>
              <a:buAutoNum type="arabicPeriod"/>
            </a:pPr>
            <a:r>
              <a:rPr lang="en-US" b="1" dirty="0"/>
              <a:t>Tape Drive </a:t>
            </a:r>
            <a:r>
              <a:rPr lang="en-US" dirty="0"/>
              <a:t>where the backup will be written</a:t>
            </a:r>
          </a:p>
          <a:p>
            <a:pPr marL="457200" indent="-457200">
              <a:buClr>
                <a:srgbClr val="FF0000"/>
              </a:buClr>
              <a:buFont typeface="+mj-lt"/>
              <a:buAutoNum type="arabicPeriod"/>
            </a:pPr>
            <a:r>
              <a:rPr lang="en-US" dirty="0"/>
              <a:t>Data Management Application (</a:t>
            </a:r>
            <a:r>
              <a:rPr lang="en-US" b="1" dirty="0"/>
              <a:t>DMA</a:t>
            </a:r>
            <a:r>
              <a:rPr lang="en-US" dirty="0"/>
              <a:t>) - Backup Application</a:t>
            </a:r>
          </a:p>
          <a:p>
            <a:pPr marL="457200" indent="-457200">
              <a:buClr>
                <a:srgbClr val="FF0000"/>
              </a:buClr>
              <a:buFont typeface="+mj-lt"/>
              <a:buAutoNum type="arabicPeriod"/>
            </a:pPr>
            <a:r>
              <a:rPr lang="en-US" dirty="0"/>
              <a:t>Storage controller/Storage Processor - </a:t>
            </a:r>
            <a:r>
              <a:rPr lang="en-US" sz="2000" dirty="0"/>
              <a:t> a server that’s responsible for performing a range of functions for the storage </a:t>
            </a:r>
            <a:r>
              <a:rPr lang="en-US" sz="2000" dirty="0" smtClean="0"/>
              <a:t>system</a:t>
            </a:r>
          </a:p>
          <a:p>
            <a:pPr>
              <a:buClr>
                <a:srgbClr val="FF0000"/>
              </a:buClr>
            </a:pPr>
            <a:r>
              <a:rPr lang="en-US" sz="2800" b="1" dirty="0" smtClean="0">
                <a:solidFill>
                  <a:srgbClr val="0066FF"/>
                </a:solidFill>
              </a:rPr>
              <a:t>Direct</a:t>
            </a:r>
          </a:p>
          <a:p>
            <a:pPr>
              <a:buClr>
                <a:srgbClr val="FF0000"/>
              </a:buClr>
            </a:pPr>
            <a:r>
              <a:rPr lang="en-US" sz="2800" b="1" dirty="0" smtClean="0">
                <a:solidFill>
                  <a:srgbClr val="0066FF"/>
                </a:solidFill>
              </a:rPr>
              <a:t>2-way or Indirect</a:t>
            </a:r>
          </a:p>
          <a:p>
            <a:pPr>
              <a:buClr>
                <a:srgbClr val="FF0000"/>
              </a:buClr>
            </a:pPr>
            <a:r>
              <a:rPr lang="en-US" sz="2800" b="1" dirty="0" smtClean="0">
                <a:solidFill>
                  <a:srgbClr val="0066FF"/>
                </a:solidFill>
              </a:rPr>
              <a:t>3-way</a:t>
            </a:r>
          </a:p>
          <a:p>
            <a:pPr marL="0" indent="0">
              <a:buClr>
                <a:srgbClr val="FF0000"/>
              </a:buClr>
              <a:buNone/>
            </a:pPr>
            <a:endParaRPr lang="en-US" sz="2000" dirty="0"/>
          </a:p>
          <a:p>
            <a:pPr marL="0" indent="0">
              <a:buClr>
                <a:srgbClr val="FF0000"/>
              </a:buClr>
              <a:buNone/>
            </a:pPr>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55</a:t>
            </a:fld>
            <a:endParaRPr lang="en-US"/>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661837" y="4164586"/>
            <a:ext cx="5144153" cy="2023809"/>
          </a:xfrm>
          <a:prstGeom prst="rect">
            <a:avLst/>
          </a:prstGeom>
        </p:spPr>
      </p:pic>
      <p:sp>
        <p:nvSpPr>
          <p:cNvPr id="7" name="Rectangle 6"/>
          <p:cNvSpPr/>
          <p:nvPr/>
        </p:nvSpPr>
        <p:spPr>
          <a:xfrm>
            <a:off x="7347101" y="4561373"/>
            <a:ext cx="2254102" cy="150982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051005" y="3787920"/>
            <a:ext cx="3253564" cy="773453"/>
          </a:xfrm>
          <a:prstGeom prst="straightConnector1">
            <a:avLst/>
          </a:prstGeom>
          <a:ln w="28575"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235844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Direct Topology</a:t>
            </a: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453616"/>
            <a:ext cx="4464279" cy="4248368"/>
          </a:xfrm>
        </p:spPr>
      </p:pic>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56</a:t>
            </a:fld>
            <a:endParaRPr lang="en-US"/>
          </a:p>
        </p:txBody>
      </p:sp>
      <p:sp>
        <p:nvSpPr>
          <p:cNvPr id="7" name="Rectangle 6"/>
          <p:cNvSpPr/>
          <p:nvPr/>
        </p:nvSpPr>
        <p:spPr>
          <a:xfrm>
            <a:off x="5968409" y="1315642"/>
            <a:ext cx="5780567" cy="4678204"/>
          </a:xfrm>
          <a:prstGeom prst="rect">
            <a:avLst/>
          </a:prstGeom>
        </p:spPr>
        <p:txBody>
          <a:bodyPr wrap="square">
            <a:spAutoFit/>
          </a:bodyPr>
          <a:lstStyle/>
          <a:p>
            <a:pPr marL="285750" indent="-285750">
              <a:spcAft>
                <a:spcPts val="600"/>
              </a:spcAft>
              <a:buFont typeface="Wingdings" panose="05000000000000000000" pitchFamily="2" charset="2"/>
              <a:buChar char="ü"/>
            </a:pPr>
            <a:r>
              <a:rPr lang="en-US" sz="2400" dirty="0">
                <a:solidFill>
                  <a:srgbClr val="000000"/>
                </a:solidFill>
                <a:latin typeface="lato"/>
              </a:rPr>
              <a:t>In a </a:t>
            </a:r>
            <a:r>
              <a:rPr lang="en-US" sz="2400" b="1" dirty="0">
                <a:solidFill>
                  <a:srgbClr val="000000"/>
                </a:solidFill>
                <a:latin typeface="lato"/>
              </a:rPr>
              <a:t>Direct model</a:t>
            </a:r>
            <a:r>
              <a:rPr lang="en-US" sz="2400" dirty="0">
                <a:solidFill>
                  <a:srgbClr val="000000"/>
                </a:solidFill>
                <a:latin typeface="lato"/>
              </a:rPr>
              <a:t>, the controller that owns the volume also has a locally attached (can also be connected through a switch using a SAN) Tape Drive.</a:t>
            </a:r>
          </a:p>
          <a:p>
            <a:pPr marL="285750" indent="-285750">
              <a:spcAft>
                <a:spcPts val="600"/>
              </a:spcAft>
              <a:buFont typeface="Wingdings" panose="05000000000000000000" pitchFamily="2" charset="2"/>
              <a:buChar char="ü"/>
            </a:pPr>
            <a:r>
              <a:rPr lang="en-US" sz="2400" dirty="0">
                <a:solidFill>
                  <a:srgbClr val="000000"/>
                </a:solidFill>
                <a:latin typeface="lato"/>
              </a:rPr>
              <a:t>Here the DMA will create a control connection to the storage controller and create a data connection that is local to the controller.</a:t>
            </a:r>
          </a:p>
          <a:p>
            <a:pPr marL="285750" indent="-285750">
              <a:spcAft>
                <a:spcPts val="600"/>
              </a:spcAft>
              <a:buFont typeface="Wingdings" panose="05000000000000000000" pitchFamily="2" charset="2"/>
              <a:buChar char="ü"/>
            </a:pPr>
            <a:r>
              <a:rPr lang="en-US" sz="2400" dirty="0">
                <a:solidFill>
                  <a:srgbClr val="000000"/>
                </a:solidFill>
                <a:latin typeface="lato"/>
              </a:rPr>
              <a:t>This will allow the controller to back up the local volume to the locally attached Tape Drive.</a:t>
            </a:r>
          </a:p>
        </p:txBody>
      </p:sp>
    </p:spTree>
    <p:extLst>
      <p:ext uri="{BB962C8B-B14F-4D97-AF65-F5344CB8AC3E}">
        <p14:creationId xmlns:p14="http://schemas.microsoft.com/office/powerpoint/2010/main" val="9066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2-Way or Indirect</a:t>
            </a:r>
          </a:p>
        </p:txBody>
      </p:sp>
      <p:sp>
        <p:nvSpPr>
          <p:cNvPr id="3" name="Content Placeholder 2"/>
          <p:cNvSpPr>
            <a:spLocks noGrp="1"/>
          </p:cNvSpPr>
          <p:nvPr>
            <p:ph idx="1"/>
          </p:nvPr>
        </p:nvSpPr>
        <p:spPr>
          <a:xfrm>
            <a:off x="6815470" y="1210168"/>
            <a:ext cx="4816549" cy="5053781"/>
          </a:xfrm>
        </p:spPr>
        <p:txBody>
          <a:bodyPr>
            <a:normAutofit fontScale="92500"/>
          </a:bodyPr>
          <a:lstStyle/>
          <a:p>
            <a:pPr>
              <a:buFont typeface="Wingdings" panose="05000000000000000000" pitchFamily="2" charset="2"/>
              <a:buChar char="ü"/>
            </a:pPr>
            <a:r>
              <a:rPr lang="en-US" dirty="0"/>
              <a:t>In an </a:t>
            </a:r>
            <a:r>
              <a:rPr lang="en-US" b="1" dirty="0"/>
              <a:t>In-Direct model</a:t>
            </a:r>
            <a:r>
              <a:rPr lang="en-US" dirty="0"/>
              <a:t>, the controller that owns the volume does NOT have any tape drives attached to it.</a:t>
            </a:r>
          </a:p>
          <a:p>
            <a:pPr>
              <a:buFont typeface="Wingdings" panose="05000000000000000000" pitchFamily="2" charset="2"/>
              <a:buChar char="ü"/>
            </a:pPr>
            <a:r>
              <a:rPr lang="en-US" dirty="0"/>
              <a:t>DMA will create a control connection to the storage controller and create a remote data connection back to itself (the DMA).</a:t>
            </a:r>
          </a:p>
          <a:p>
            <a:pPr>
              <a:buFont typeface="Wingdings" panose="05000000000000000000" pitchFamily="2" charset="2"/>
              <a:buChar char="ü"/>
            </a:pPr>
            <a:r>
              <a:rPr lang="en-US" dirty="0"/>
              <a:t>When the backup begins, the DMA will ingest the backup data from the controller and in turn, write the </a:t>
            </a:r>
            <a:r>
              <a:rPr lang="en-US" dirty="0" err="1"/>
              <a:t>NDMP</a:t>
            </a:r>
            <a:r>
              <a:rPr lang="en-US" dirty="0"/>
              <a:t> backup to a tape drive connected to the DMA.</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57</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941" y="1606069"/>
            <a:ext cx="3677402" cy="3462887"/>
          </a:xfrm>
          <a:prstGeom prst="rect">
            <a:avLst/>
          </a:prstGeom>
        </p:spPr>
      </p:pic>
      <p:pic>
        <p:nvPicPr>
          <p:cNvPr id="7" name="Content Placeholder 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15" y="1453616"/>
            <a:ext cx="2127999" cy="2025080"/>
          </a:xfrm>
          <a:prstGeom prst="rect">
            <a:avLst/>
          </a:prstGeom>
        </p:spPr>
      </p:pic>
      <p:sp>
        <p:nvSpPr>
          <p:cNvPr id="8" name="Rectangle 7"/>
          <p:cNvSpPr/>
          <p:nvPr/>
        </p:nvSpPr>
        <p:spPr>
          <a:xfrm>
            <a:off x="1164468" y="3552392"/>
            <a:ext cx="838691" cy="369332"/>
          </a:xfrm>
          <a:prstGeom prst="rect">
            <a:avLst/>
          </a:prstGeom>
        </p:spPr>
        <p:txBody>
          <a:bodyPr wrap="none">
            <a:spAutoFit/>
          </a:bodyPr>
          <a:lstStyle/>
          <a:p>
            <a:r>
              <a:rPr lang="en-US" b="1" dirty="0">
                <a:solidFill>
                  <a:srgbClr val="FF0000"/>
                </a:solidFill>
                <a:latin typeface="lato"/>
              </a:rPr>
              <a:t>Direct</a:t>
            </a:r>
            <a:endParaRPr lang="en-US" dirty="0">
              <a:solidFill>
                <a:srgbClr val="FF0000"/>
              </a:solidFill>
            </a:endParaRPr>
          </a:p>
        </p:txBody>
      </p:sp>
      <p:sp>
        <p:nvSpPr>
          <p:cNvPr id="9" name="Rectangle 8"/>
          <p:cNvSpPr/>
          <p:nvPr/>
        </p:nvSpPr>
        <p:spPr>
          <a:xfrm>
            <a:off x="4558822" y="5068956"/>
            <a:ext cx="1080552" cy="461665"/>
          </a:xfrm>
          <a:prstGeom prst="rect">
            <a:avLst/>
          </a:prstGeom>
        </p:spPr>
        <p:txBody>
          <a:bodyPr wrap="none">
            <a:spAutoFit/>
          </a:bodyPr>
          <a:lstStyle/>
          <a:p>
            <a:r>
              <a:rPr lang="en-US" sz="2400" b="1" dirty="0">
                <a:solidFill>
                  <a:srgbClr val="FF0000"/>
                </a:solidFill>
                <a:latin typeface="Arial" panose="020B0604020202020204" pitchFamily="34" charset="0"/>
                <a:cs typeface="Arial" panose="020B0604020202020204" pitchFamily="34" charset="0"/>
              </a:rPr>
              <a:t>2-Way</a:t>
            </a:r>
          </a:p>
        </p:txBody>
      </p:sp>
    </p:spTree>
    <p:extLst>
      <p:ext uri="{BB962C8B-B14F-4D97-AF65-F5344CB8AC3E}">
        <p14:creationId xmlns:p14="http://schemas.microsoft.com/office/powerpoint/2010/main" val="8018256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3-Way Topology</a:t>
            </a:r>
          </a:p>
        </p:txBody>
      </p:sp>
      <p:sp>
        <p:nvSpPr>
          <p:cNvPr id="3" name="Content Placeholder 2"/>
          <p:cNvSpPr>
            <a:spLocks noGrp="1"/>
          </p:cNvSpPr>
          <p:nvPr>
            <p:ph idx="1"/>
          </p:nvPr>
        </p:nvSpPr>
        <p:spPr>
          <a:xfrm>
            <a:off x="6273210" y="1243776"/>
            <a:ext cx="5560828" cy="5053781"/>
          </a:xfrm>
        </p:spPr>
        <p:txBody>
          <a:bodyPr>
            <a:normAutofit fontScale="85000" lnSpcReduction="20000"/>
          </a:bodyPr>
          <a:lstStyle/>
          <a:p>
            <a:pPr>
              <a:buFont typeface="Wingdings" panose="05000000000000000000" pitchFamily="2" charset="2"/>
              <a:buChar char="ü"/>
            </a:pPr>
            <a:r>
              <a:rPr lang="en-US" dirty="0"/>
              <a:t>In a </a:t>
            </a:r>
            <a:r>
              <a:rPr lang="en-US" b="1" dirty="0"/>
              <a:t>3-way model</a:t>
            </a:r>
            <a:r>
              <a:rPr lang="en-US" dirty="0"/>
              <a:t>, there are multiple storage controllers each owning different resources.</a:t>
            </a:r>
          </a:p>
          <a:p>
            <a:pPr>
              <a:buFont typeface="Wingdings" panose="05000000000000000000" pitchFamily="2" charset="2"/>
              <a:buChar char="ü"/>
            </a:pPr>
            <a:r>
              <a:rPr lang="en-US" dirty="0"/>
              <a:t>The first storage controller will own the data volume that is to be backed up.</a:t>
            </a:r>
          </a:p>
          <a:p>
            <a:pPr>
              <a:buFont typeface="Wingdings" panose="05000000000000000000" pitchFamily="2" charset="2"/>
              <a:buChar char="ü"/>
            </a:pPr>
            <a:r>
              <a:rPr lang="en-US" dirty="0"/>
              <a:t>The second storage controller will own the tape drive that will be used for the backup.</a:t>
            </a:r>
          </a:p>
          <a:p>
            <a:pPr>
              <a:buFont typeface="Wingdings" panose="05000000000000000000" pitchFamily="2" charset="2"/>
              <a:buChar char="ü"/>
            </a:pPr>
            <a:r>
              <a:rPr lang="en-US" dirty="0"/>
              <a:t>Here the DMA will create control connection to BOTH controllers (one connection to control the data volume, and other connection to control the tape drive) and instruct the Storage controllers to create a data connection between themselves.</a:t>
            </a:r>
          </a:p>
          <a:p>
            <a:pPr>
              <a:buFont typeface="Wingdings" panose="05000000000000000000" pitchFamily="2" charset="2"/>
              <a:buChar char="ü"/>
            </a:pPr>
            <a:r>
              <a:rPr lang="en-US" dirty="0"/>
              <a:t>When the backup begins, the data will be read from the first storage controller and be written to the tape drive connected to the second storage controller.</a:t>
            </a:r>
          </a:p>
          <a:p>
            <a:pPr>
              <a:buFont typeface="Wingdings" panose="05000000000000000000" pitchFamily="2" charset="2"/>
              <a:buChar char="ü"/>
            </a:pPr>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58</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98752" y="1243776"/>
            <a:ext cx="5023851" cy="4860185"/>
          </a:xfrm>
          <a:prstGeom prst="rect">
            <a:avLst/>
          </a:prstGeom>
        </p:spPr>
      </p:pic>
    </p:spTree>
    <p:extLst>
      <p:ext uri="{BB962C8B-B14F-4D97-AF65-F5344CB8AC3E}">
        <p14:creationId xmlns:p14="http://schemas.microsoft.com/office/powerpoint/2010/main" val="2386231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NDMP</a:t>
            </a:r>
            <a:r>
              <a:rPr lang="en-US" sz="2800" dirty="0"/>
              <a:t> based Backup in NAS Environments…</a:t>
            </a:r>
          </a:p>
        </p:txBody>
      </p:sp>
      <p:sp>
        <p:nvSpPr>
          <p:cNvPr id="3" name="Content Placeholder 2"/>
          <p:cNvSpPr>
            <a:spLocks noGrp="1"/>
          </p:cNvSpPr>
          <p:nvPr>
            <p:ph idx="1"/>
          </p:nvPr>
        </p:nvSpPr>
        <p:spPr>
          <a:xfrm>
            <a:off x="5656520" y="1199535"/>
            <a:ext cx="5996763" cy="5053781"/>
          </a:xfrm>
        </p:spPr>
        <p:txBody>
          <a:bodyPr>
            <a:normAutofit fontScale="92500" lnSpcReduction="20000"/>
          </a:bodyPr>
          <a:lstStyle/>
          <a:p>
            <a:r>
              <a:rPr lang="en-US" dirty="0">
                <a:solidFill>
                  <a:srgbClr val="FF0000"/>
                </a:solidFill>
              </a:rPr>
              <a:t>(c) </a:t>
            </a:r>
            <a:r>
              <a:rPr lang="en-US" dirty="0" err="1">
                <a:solidFill>
                  <a:srgbClr val="FF0000"/>
                </a:solidFill>
              </a:rPr>
              <a:t>NDMP</a:t>
            </a:r>
            <a:r>
              <a:rPr lang="en-US" dirty="0">
                <a:solidFill>
                  <a:srgbClr val="FF0000"/>
                </a:solidFill>
              </a:rPr>
              <a:t> 2-way </a:t>
            </a:r>
          </a:p>
          <a:p>
            <a:r>
              <a:rPr lang="en-US" b="1" dirty="0"/>
              <a:t>It</a:t>
            </a:r>
            <a:r>
              <a:rPr lang="en-US" dirty="0"/>
              <a:t> </a:t>
            </a:r>
            <a:r>
              <a:rPr lang="en-US" b="1" dirty="0"/>
              <a:t>enables localized backups and disaster recovery and minimizes demands on network resources.</a:t>
            </a:r>
            <a:endParaRPr lang="en-US" i="1" dirty="0"/>
          </a:p>
          <a:p>
            <a:r>
              <a:rPr lang="en-US" i="1" dirty="0" err="1"/>
              <a:t>NDMP</a:t>
            </a:r>
            <a:r>
              <a:rPr lang="en-US" i="1" dirty="0"/>
              <a:t> </a:t>
            </a:r>
            <a:r>
              <a:rPr lang="en-US" dirty="0"/>
              <a:t>is an industry-standard TCP/IP-based protocol specifically designed for a backup in a NAS - common protocol for the backup architecture.</a:t>
            </a:r>
          </a:p>
          <a:p>
            <a:r>
              <a:rPr lang="en-US" dirty="0"/>
              <a:t>Data can be backed up using </a:t>
            </a:r>
            <a:r>
              <a:rPr lang="en-US" dirty="0" err="1"/>
              <a:t>NDMP</a:t>
            </a:r>
            <a:r>
              <a:rPr lang="en-US" dirty="0"/>
              <a:t> regardless of the OS.</a:t>
            </a:r>
          </a:p>
          <a:p>
            <a:r>
              <a:rPr lang="en-US" dirty="0"/>
              <a:t>No need to go via application server. Uses high speed connection.</a:t>
            </a:r>
          </a:p>
          <a:p>
            <a:r>
              <a:rPr lang="en-US" dirty="0"/>
              <a:t>Network traffic is minimized by isolating data movement from the NAS head to the locally attached backup device.</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59</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51" y="1288016"/>
            <a:ext cx="5761952" cy="4926249"/>
          </a:xfrm>
          <a:prstGeom prst="rect">
            <a:avLst/>
          </a:prstGeom>
        </p:spPr>
      </p:pic>
    </p:spTree>
    <p:extLst>
      <p:ext uri="{BB962C8B-B14F-4D97-AF65-F5344CB8AC3E}">
        <p14:creationId xmlns:p14="http://schemas.microsoft.com/office/powerpoint/2010/main" val="3041617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(a) Causes of Information Unavailability</a:t>
            </a:r>
          </a:p>
        </p:txBody>
      </p:sp>
      <p:sp>
        <p:nvSpPr>
          <p:cNvPr id="3" name="Content Placeholder 2"/>
          <p:cNvSpPr>
            <a:spLocks noGrp="1"/>
          </p:cNvSpPr>
          <p:nvPr>
            <p:ph idx="1"/>
          </p:nvPr>
        </p:nvSpPr>
        <p:spPr>
          <a:xfrm>
            <a:off x="6475228" y="1199535"/>
            <a:ext cx="5337544" cy="5053781"/>
          </a:xfrm>
        </p:spPr>
        <p:txBody>
          <a:bodyPr>
            <a:normAutofit/>
          </a:bodyPr>
          <a:lstStyle/>
          <a:p>
            <a:r>
              <a:rPr lang="en-US" i="1" dirty="0"/>
              <a:t>Planned outages </a:t>
            </a:r>
            <a:r>
              <a:rPr lang="en-US" dirty="0"/>
              <a:t>include installation/integration/maintenance of new hardware, software upgrades or patches, taking backups, application and data restores, facility operations (renovation and construction), and refresh/migration of the testing to the production environment. </a:t>
            </a:r>
          </a:p>
          <a:p>
            <a:r>
              <a:rPr lang="en-US" i="1" dirty="0"/>
              <a:t>Unplanned outages </a:t>
            </a:r>
            <a:r>
              <a:rPr lang="en-US" dirty="0"/>
              <a:t>include failure caused by human errors, database corruption, and failure of physical and virtual components.</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6</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82293" y="1442394"/>
            <a:ext cx="5715294" cy="3505380"/>
          </a:xfrm>
          <a:prstGeom prst="rect">
            <a:avLst/>
          </a:prstGeom>
        </p:spPr>
      </p:pic>
    </p:spTree>
    <p:extLst>
      <p:ext uri="{BB962C8B-B14F-4D97-AF65-F5344CB8AC3E}">
        <p14:creationId xmlns:p14="http://schemas.microsoft.com/office/powerpoint/2010/main" val="311739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a:t>NDMP</a:t>
            </a:r>
            <a:r>
              <a:rPr lang="en-US" sz="2800" dirty="0"/>
              <a:t> based Backup in NAS Environments…</a:t>
            </a:r>
          </a:p>
        </p:txBody>
      </p:sp>
      <p:sp>
        <p:nvSpPr>
          <p:cNvPr id="3" name="Content Placeholder 2"/>
          <p:cNvSpPr>
            <a:spLocks noGrp="1"/>
          </p:cNvSpPr>
          <p:nvPr>
            <p:ph idx="1"/>
          </p:nvPr>
        </p:nvSpPr>
        <p:spPr>
          <a:xfrm>
            <a:off x="6134986" y="1199535"/>
            <a:ext cx="5518297" cy="5053781"/>
          </a:xfrm>
        </p:spPr>
        <p:txBody>
          <a:bodyPr>
            <a:normAutofit/>
          </a:bodyPr>
          <a:lstStyle/>
          <a:p>
            <a:r>
              <a:rPr lang="en-US" dirty="0">
                <a:solidFill>
                  <a:srgbClr val="FF0000"/>
                </a:solidFill>
              </a:rPr>
              <a:t>(d) </a:t>
            </a:r>
            <a:r>
              <a:rPr lang="en-US" dirty="0" err="1">
                <a:solidFill>
                  <a:srgbClr val="FF0000"/>
                </a:solidFill>
              </a:rPr>
              <a:t>NDMP</a:t>
            </a:r>
            <a:r>
              <a:rPr lang="en-US" dirty="0">
                <a:solidFill>
                  <a:srgbClr val="FF0000"/>
                </a:solidFill>
              </a:rPr>
              <a:t> 3-way </a:t>
            </a:r>
          </a:p>
          <a:p>
            <a:r>
              <a:rPr lang="en-US" dirty="0"/>
              <a:t>A separate private backup network must be established between all NAS heads and the NAS head connected to the backup device. </a:t>
            </a:r>
          </a:p>
          <a:p>
            <a:r>
              <a:rPr lang="en-US" dirty="0"/>
              <a:t>Metadata and </a:t>
            </a:r>
            <a:r>
              <a:rPr lang="en-US" dirty="0" err="1"/>
              <a:t>NDMP</a:t>
            </a:r>
            <a:r>
              <a:rPr lang="en-US" dirty="0"/>
              <a:t> control data are still transferred across the public network.</a:t>
            </a:r>
          </a:p>
          <a:p>
            <a:r>
              <a:rPr lang="en-US" dirty="0"/>
              <a:t>It is useful when backup devices need to be shared among NAS heads.</a:t>
            </a: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60</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42195" y="1288017"/>
            <a:ext cx="5541915" cy="4677990"/>
          </a:xfrm>
          <a:prstGeom prst="rect">
            <a:avLst/>
          </a:prstGeom>
        </p:spPr>
      </p:pic>
    </p:spTree>
    <p:extLst>
      <p:ext uri="{BB962C8B-B14F-4D97-AF65-F5344CB8AC3E}">
        <p14:creationId xmlns:p14="http://schemas.microsoft.com/office/powerpoint/2010/main" val="39209835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p>
        </p:txBody>
      </p:sp>
      <p:sp>
        <p:nvSpPr>
          <p:cNvPr id="3" name="Content Placeholder 2"/>
          <p:cNvSpPr>
            <a:spLocks noGrp="1"/>
          </p:cNvSpPr>
          <p:nvPr>
            <p:ph idx="1"/>
          </p:nvPr>
        </p:nvSpPr>
        <p:spPr>
          <a:xfrm>
            <a:off x="1097280" y="1199535"/>
            <a:ext cx="9206926" cy="5260250"/>
          </a:xfrm>
        </p:spPr>
        <p:txBody>
          <a:bodyPr>
            <a:normAutofit fontScale="77500" lnSpcReduction="20000"/>
          </a:bodyPr>
          <a:lstStyle/>
          <a:p>
            <a:pPr marL="457200" indent="-457200">
              <a:buClr>
                <a:srgbClr val="C00000"/>
              </a:buClr>
              <a:buFont typeface="+mj-lt"/>
              <a:buAutoNum type="arabicPeriod"/>
            </a:pPr>
            <a:r>
              <a:rPr lang="en-US" dirty="0">
                <a:latin typeface="Constantia" panose="02030602050306030303" pitchFamily="18" charset="0"/>
              </a:rPr>
              <a:t>Define Business Continuity. Explain BC terminology in detail.</a:t>
            </a:r>
          </a:p>
          <a:p>
            <a:pPr marL="457200" indent="-457200">
              <a:buClr>
                <a:srgbClr val="C00000"/>
              </a:buClr>
              <a:buFont typeface="+mj-lt"/>
              <a:buAutoNum type="arabicPeriod"/>
            </a:pPr>
            <a:r>
              <a:rPr lang="en-US" dirty="0">
                <a:latin typeface="Constantia" panose="02030602050306030303" pitchFamily="18" charset="0"/>
              </a:rPr>
              <a:t>Describe the Business Continuity Life Cycle</a:t>
            </a:r>
            <a:r>
              <a:rPr lang="en-US" dirty="0" smtClean="0">
                <a:latin typeface="Constantia" panose="02030602050306030303" pitchFamily="18" charset="0"/>
              </a:rPr>
              <a:t>.</a:t>
            </a:r>
          </a:p>
          <a:p>
            <a:pPr marL="457200" indent="-457200">
              <a:buClr>
                <a:srgbClr val="C00000"/>
              </a:buClr>
              <a:buFont typeface="+mj-lt"/>
              <a:buAutoNum type="arabicPeriod"/>
            </a:pPr>
            <a:r>
              <a:rPr lang="en-US" dirty="0" smtClean="0">
                <a:latin typeface="Constantia" panose="02030602050306030303" pitchFamily="18" charset="0"/>
              </a:rPr>
              <a:t>How do you perform Failure Analysis?</a:t>
            </a:r>
          </a:p>
          <a:p>
            <a:pPr marL="457200" indent="-457200">
              <a:buClr>
                <a:srgbClr val="C00000"/>
              </a:buClr>
              <a:buFont typeface="+mj-lt"/>
              <a:buAutoNum type="arabicPeriod"/>
            </a:pPr>
            <a:r>
              <a:rPr lang="en-US" dirty="0" smtClean="0">
                <a:latin typeface="Constantia" panose="02030602050306030303" pitchFamily="18" charset="0"/>
              </a:rPr>
              <a:t>What do you understand by BIA? List the </a:t>
            </a:r>
            <a:r>
              <a:rPr lang="en-US" dirty="0">
                <a:latin typeface="Constantia" panose="02030602050306030303" pitchFamily="18" charset="0"/>
              </a:rPr>
              <a:t>m</a:t>
            </a:r>
            <a:r>
              <a:rPr lang="en-US" dirty="0" smtClean="0">
                <a:latin typeface="Constantia" panose="02030602050306030303" pitchFamily="18" charset="0"/>
              </a:rPr>
              <a:t>ajor tasks of BIA.</a:t>
            </a:r>
            <a:endParaRPr lang="en-US" dirty="0">
              <a:latin typeface="Constantia" panose="02030602050306030303" pitchFamily="18" charset="0"/>
            </a:endParaRPr>
          </a:p>
          <a:p>
            <a:pPr marL="457200" indent="-457200">
              <a:buClr>
                <a:srgbClr val="C00000"/>
              </a:buClr>
              <a:buFont typeface="+mj-lt"/>
              <a:buAutoNum type="arabicPeriod"/>
            </a:pPr>
            <a:r>
              <a:rPr lang="en-US" dirty="0">
                <a:latin typeface="Constantia" panose="02030602050306030303" pitchFamily="18" charset="0"/>
              </a:rPr>
              <a:t>Discuss different backup topologies.</a:t>
            </a:r>
          </a:p>
          <a:p>
            <a:pPr marL="457200" indent="-457200">
              <a:buClr>
                <a:srgbClr val="C00000"/>
              </a:buClr>
              <a:buFont typeface="+mj-lt"/>
              <a:buAutoNum type="arabicPeriod"/>
            </a:pPr>
            <a:r>
              <a:rPr lang="en-US" dirty="0">
                <a:latin typeface="Constantia" panose="02030602050306030303" pitchFamily="18" charset="0"/>
              </a:rPr>
              <a:t>Explain the concept of Backup in virtualized environments.</a:t>
            </a:r>
          </a:p>
          <a:p>
            <a:pPr marL="457200" indent="-457200">
              <a:buClr>
                <a:srgbClr val="C00000"/>
              </a:buClr>
              <a:buFont typeface="+mj-lt"/>
              <a:buAutoNum type="arabicPeriod"/>
            </a:pPr>
            <a:r>
              <a:rPr lang="en-US" dirty="0">
                <a:latin typeface="Constantia" panose="02030602050306030303" pitchFamily="18" charset="0"/>
              </a:rPr>
              <a:t>What is the purpose of Backup? Explain with few examples.</a:t>
            </a:r>
          </a:p>
          <a:p>
            <a:pPr marL="457200" indent="-457200">
              <a:buClr>
                <a:srgbClr val="C00000"/>
              </a:buClr>
              <a:buFont typeface="+mj-lt"/>
              <a:buAutoNum type="arabicPeriod"/>
            </a:pPr>
            <a:r>
              <a:rPr lang="en-US" dirty="0">
                <a:latin typeface="Constantia" panose="02030602050306030303" pitchFamily="18" charset="0"/>
              </a:rPr>
              <a:t>What do you understand by (</a:t>
            </a:r>
            <a:r>
              <a:rPr lang="en-US" dirty="0" err="1">
                <a:latin typeface="Constantia" panose="02030602050306030303" pitchFamily="18" charset="0"/>
              </a:rPr>
              <a:t>i</a:t>
            </a:r>
            <a:r>
              <a:rPr lang="en-US" dirty="0">
                <a:latin typeface="Constantia" panose="02030602050306030303" pitchFamily="18" charset="0"/>
              </a:rPr>
              <a:t>) full backup (ii) cumulative backup (c) incremental backup? </a:t>
            </a:r>
          </a:p>
          <a:p>
            <a:pPr marL="457200" indent="-457200">
              <a:buClr>
                <a:srgbClr val="C00000"/>
              </a:buClr>
              <a:buFont typeface="+mj-lt"/>
              <a:buAutoNum type="arabicPeriod"/>
            </a:pPr>
            <a:r>
              <a:rPr lang="en-US" dirty="0">
                <a:latin typeface="Constantia" panose="02030602050306030303" pitchFamily="18" charset="0"/>
              </a:rPr>
              <a:t>Explain the steps involved during backup &amp; restore operations? Explain with neat diagrams.</a:t>
            </a:r>
          </a:p>
          <a:p>
            <a:pPr marL="457200" indent="-457200">
              <a:buClr>
                <a:srgbClr val="C00000"/>
              </a:buClr>
              <a:buFont typeface="+mj-lt"/>
              <a:buAutoNum type="arabicPeriod"/>
            </a:pPr>
            <a:r>
              <a:rPr lang="en-US" dirty="0">
                <a:latin typeface="Constantia" panose="02030602050306030303" pitchFamily="18" charset="0"/>
              </a:rPr>
              <a:t>Bring out the concepts of various Backup/Restore topologies.</a:t>
            </a:r>
          </a:p>
          <a:p>
            <a:pPr marL="457200" indent="-457200">
              <a:buClr>
                <a:srgbClr val="C00000"/>
              </a:buClr>
              <a:buFont typeface="+mj-lt"/>
              <a:buAutoNum type="arabicPeriod"/>
            </a:pPr>
            <a:r>
              <a:rPr lang="en-US" dirty="0">
                <a:latin typeface="Constantia" panose="02030602050306030303" pitchFamily="18" charset="0"/>
              </a:rPr>
              <a:t>Write various planned and unplanned occurrences of information unavailability in the context of data center operations.</a:t>
            </a:r>
          </a:p>
          <a:p>
            <a:pPr marL="457200" indent="-457200">
              <a:buFont typeface="+mj-lt"/>
              <a:buAutoNum type="arabicPeriod"/>
            </a:pPr>
            <a:endParaRPr lang="en-US" dirty="0">
              <a:latin typeface="Constantia" panose="02030602050306030303" pitchFamily="18" charset="0"/>
            </a:endParaRP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61</a:t>
            </a:fld>
            <a:endParaRPr lang="en-US"/>
          </a:p>
        </p:txBody>
      </p:sp>
    </p:spTree>
    <p:extLst>
      <p:ext uri="{BB962C8B-B14F-4D97-AF65-F5344CB8AC3E}">
        <p14:creationId xmlns:p14="http://schemas.microsoft.com/office/powerpoint/2010/main" val="8628797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Qn. 12</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The IT department of a bank provide customers access to the </a:t>
            </a:r>
            <a:r>
              <a:rPr lang="en-US" sz="2000" dirty="0" smtClean="0"/>
              <a:t>currency conversion </a:t>
            </a:r>
            <a:r>
              <a:rPr lang="en-US" sz="2000" dirty="0"/>
              <a:t>rate table between 9:00 a.m. and 4:00 p.m. from </a:t>
            </a:r>
            <a:r>
              <a:rPr lang="en-US" sz="2000" dirty="0" smtClean="0"/>
              <a:t>Monday through </a:t>
            </a:r>
            <a:r>
              <a:rPr lang="en-US" sz="2000" dirty="0"/>
              <a:t>Friday. It updates the table every day at 8:00 a.m. with a </a:t>
            </a:r>
            <a:r>
              <a:rPr lang="en-US" sz="2000" dirty="0" smtClean="0"/>
              <a:t>feed from </a:t>
            </a:r>
            <a:r>
              <a:rPr lang="en-US" sz="2000" dirty="0"/>
              <a:t>the mainframe system. The update process takes 35 minutes </a:t>
            </a:r>
            <a:r>
              <a:rPr lang="en-US" sz="2000" dirty="0" smtClean="0"/>
              <a:t>to complete</a:t>
            </a:r>
            <a:r>
              <a:rPr lang="en-US" sz="2000" dirty="0"/>
              <a:t>. On Thursday, due to a database corruption, the rate table </a:t>
            </a:r>
            <a:r>
              <a:rPr lang="en-US" sz="2000" dirty="0" smtClean="0"/>
              <a:t>could not </a:t>
            </a:r>
            <a:r>
              <a:rPr lang="en-US" sz="2000" dirty="0"/>
              <a:t>be updated. At 9:05 a.m., it was identified that the table had errors</a:t>
            </a:r>
            <a:r>
              <a:rPr lang="en-US" sz="2000" dirty="0" smtClean="0"/>
              <a:t>. A </a:t>
            </a:r>
            <a:r>
              <a:rPr lang="en-US" sz="2000" dirty="0"/>
              <a:t>rerun of the update was done, and the table was re-created at </a:t>
            </a:r>
            <a:r>
              <a:rPr lang="en-US" sz="2000" dirty="0" smtClean="0"/>
              <a:t>9:45 a.m</a:t>
            </a:r>
            <a:r>
              <a:rPr lang="en-US" sz="2000" dirty="0"/>
              <a:t>. Verification was run for 15 minutes, and the rate table became </a:t>
            </a:r>
            <a:r>
              <a:rPr lang="en-US" sz="2000" dirty="0" smtClean="0"/>
              <a:t>available to </a:t>
            </a:r>
            <a:r>
              <a:rPr lang="en-US" sz="2000" dirty="0"/>
              <a:t>the bank branches. What was the availability of the rate </a:t>
            </a:r>
            <a:r>
              <a:rPr lang="en-US" sz="2000" dirty="0" smtClean="0"/>
              <a:t>table for </a:t>
            </a:r>
            <a:r>
              <a:rPr lang="en-US" sz="2000" dirty="0"/>
              <a:t>the week in which this incident took place, assuming there were </a:t>
            </a:r>
            <a:r>
              <a:rPr lang="en-US" sz="2000" dirty="0" smtClean="0"/>
              <a:t>no other </a:t>
            </a:r>
            <a:r>
              <a:rPr lang="en-US" sz="2000" dirty="0"/>
              <a:t>issues</a:t>
            </a:r>
            <a:r>
              <a:rPr lang="en-US" sz="2000" dirty="0" smtClean="0"/>
              <a:t>?</a:t>
            </a:r>
          </a:p>
          <a:p>
            <a:pPr marL="0" indent="0">
              <a:buNone/>
            </a:pPr>
            <a:r>
              <a:rPr lang="en-US" sz="2000" dirty="0" smtClean="0">
                <a:solidFill>
                  <a:srgbClr val="FF0000"/>
                </a:solidFill>
              </a:rPr>
              <a:t>Answer:</a:t>
            </a:r>
          </a:p>
          <a:p>
            <a:pPr marL="0" indent="0">
              <a:buNone/>
            </a:pPr>
            <a:r>
              <a:rPr lang="en-US" sz="2000" dirty="0" smtClean="0">
                <a:solidFill>
                  <a:srgbClr val="FF0000"/>
                </a:solidFill>
              </a:rPr>
              <a:t>IA = Uptime/(</a:t>
            </a:r>
            <a:r>
              <a:rPr lang="en-US" sz="2000" dirty="0" err="1" smtClean="0">
                <a:solidFill>
                  <a:srgbClr val="FF0000"/>
                </a:solidFill>
              </a:rPr>
              <a:t>Uptime+Downtime</a:t>
            </a:r>
            <a:r>
              <a:rPr lang="en-US" sz="2000" dirty="0" smtClean="0">
                <a:solidFill>
                  <a:srgbClr val="FF0000"/>
                </a:solidFill>
              </a:rPr>
              <a:t>) = 34/(34+1) = 97.1%</a:t>
            </a:r>
            <a:endParaRPr lang="en-US" sz="2000" dirty="0">
              <a:solidFill>
                <a:srgbClr val="FF0000"/>
              </a:solidFill>
            </a:endParaRPr>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A809AB58-ABF0-4861-BE68-8CD89C7401E8}" type="slidenum">
              <a:rPr lang="en-US" smtClean="0"/>
              <a:t>62</a:t>
            </a:fld>
            <a:endParaRPr lang="en-US"/>
          </a:p>
        </p:txBody>
      </p:sp>
    </p:spTree>
    <p:extLst>
      <p:ext uri="{BB962C8B-B14F-4D97-AF65-F5344CB8AC3E}">
        <p14:creationId xmlns:p14="http://schemas.microsoft.com/office/powerpoint/2010/main" val="32589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(Contd.)</a:t>
            </a:r>
          </a:p>
        </p:txBody>
      </p:sp>
      <p:sp>
        <p:nvSpPr>
          <p:cNvPr id="3" name="Content Placeholder 2"/>
          <p:cNvSpPr>
            <a:spLocks noGrp="1"/>
          </p:cNvSpPr>
          <p:nvPr>
            <p:ph idx="1"/>
          </p:nvPr>
        </p:nvSpPr>
        <p:spPr/>
        <p:txBody>
          <a:bodyPr>
            <a:normAutofit/>
          </a:bodyPr>
          <a:lstStyle/>
          <a:p>
            <a:pPr marL="457200" indent="-457200">
              <a:buClr>
                <a:srgbClr val="C00000"/>
              </a:buClr>
              <a:buFont typeface="+mj-lt"/>
              <a:buAutoNum type="arabicPeriod" startAt="13"/>
            </a:pPr>
            <a:r>
              <a:rPr lang="en-US" sz="2000" b="1" dirty="0">
                <a:latin typeface="Cambria" panose="02040503050406030204" pitchFamily="18" charset="0"/>
                <a:ea typeface="Cambria" panose="02040503050406030204" pitchFamily="18" charset="0"/>
              </a:rPr>
              <a:t>A system has three components and requires all three to be operational 24 hours, Monday through Friday. Failure of component 1 occurs as follows: </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Monday 	= No failure</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Tuesday 	= 5 a.m. to 7 a.m.</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Wednesday = No failure</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Thursday 	= 4 p.m. to 8 p.m.</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Friday 	= 8 a.m. to 11 a.m.</a:t>
            </a: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Calculate the </a:t>
            </a:r>
            <a:r>
              <a:rPr lang="en-US" sz="2000" b="1" dirty="0" err="1">
                <a:latin typeface="Cambria" panose="02040503050406030204" pitchFamily="18" charset="0"/>
                <a:ea typeface="Cambria" panose="02040503050406030204" pitchFamily="18" charset="0"/>
              </a:rPr>
              <a:t>MTBF</a:t>
            </a:r>
            <a:r>
              <a:rPr lang="en-US" sz="2000" b="1" dirty="0">
                <a:latin typeface="Cambria" panose="02040503050406030204" pitchFamily="18" charset="0"/>
                <a:ea typeface="Cambria" panose="02040503050406030204" pitchFamily="18" charset="0"/>
              </a:rPr>
              <a:t> (Mean Time Between Failure) and </a:t>
            </a:r>
            <a:r>
              <a:rPr lang="en-US" sz="2000" b="1" dirty="0" err="1">
                <a:latin typeface="Cambria" panose="02040503050406030204" pitchFamily="18" charset="0"/>
                <a:ea typeface="Cambria" panose="02040503050406030204" pitchFamily="18" charset="0"/>
              </a:rPr>
              <a:t>MTTR</a:t>
            </a:r>
            <a:r>
              <a:rPr lang="en-US" sz="2000" b="1" dirty="0">
                <a:latin typeface="Cambria" panose="02040503050406030204" pitchFamily="18" charset="0"/>
                <a:ea typeface="Cambria" panose="02040503050406030204" pitchFamily="18" charset="0"/>
              </a:rPr>
              <a:t> (Mean Time To Repair) of component 1.</a:t>
            </a:r>
          </a:p>
          <a:p>
            <a:pPr marL="0" indent="0">
              <a:spcBef>
                <a:spcPts val="0"/>
              </a:spcBef>
              <a:spcAft>
                <a:spcPts val="0"/>
              </a:spcAft>
              <a:buNone/>
            </a:pPr>
            <a:endParaRPr lang="en-US" sz="2000" b="1" dirty="0">
              <a:latin typeface="Cambria" panose="02040503050406030204" pitchFamily="18" charset="0"/>
              <a:ea typeface="Cambria" panose="02040503050406030204" pitchFamily="18" charset="0"/>
            </a:endParaRPr>
          </a:p>
          <a:p>
            <a:pPr marL="457200" indent="0">
              <a:spcBef>
                <a:spcPts val="0"/>
              </a:spcBef>
              <a:spcAft>
                <a:spcPts val="0"/>
              </a:spcAft>
              <a:buNone/>
            </a:pPr>
            <a:r>
              <a:rPr lang="en-US" sz="2000" b="1" dirty="0">
                <a:latin typeface="Cambria" panose="02040503050406030204" pitchFamily="18" charset="0"/>
                <a:ea typeface="Cambria" panose="02040503050406030204" pitchFamily="18" charset="0"/>
              </a:rPr>
              <a:t>Solution:</a:t>
            </a:r>
          </a:p>
          <a:p>
            <a:pPr marL="457200" indent="0">
              <a:spcBef>
                <a:spcPts val="0"/>
              </a:spcBef>
              <a:spcAft>
                <a:spcPts val="0"/>
              </a:spcAft>
              <a:buNone/>
            </a:pPr>
            <a:r>
              <a:rPr lang="en-US" sz="2000" b="1" dirty="0" err="1">
                <a:latin typeface="Cambria" panose="02040503050406030204" pitchFamily="18" charset="0"/>
                <a:ea typeface="Cambria" panose="02040503050406030204" pitchFamily="18" charset="0"/>
              </a:rPr>
              <a:t>MTBF</a:t>
            </a:r>
            <a:r>
              <a:rPr lang="en-US" sz="2000" b="1" dirty="0">
                <a:latin typeface="Cambria" panose="02040503050406030204" pitchFamily="18" charset="0"/>
                <a:ea typeface="Cambria" panose="02040503050406030204" pitchFamily="18" charset="0"/>
              </a:rPr>
              <a:t> = ((24 Hours * 5 days) – (2+4+3)) / 3 = 111/3 = 37 hours</a:t>
            </a:r>
          </a:p>
          <a:p>
            <a:pPr marL="457200" indent="0">
              <a:spcBef>
                <a:spcPts val="0"/>
              </a:spcBef>
              <a:spcAft>
                <a:spcPts val="0"/>
              </a:spcAft>
              <a:buNone/>
            </a:pPr>
            <a:endParaRPr lang="en-US" sz="2000" b="1" dirty="0">
              <a:latin typeface="Cambria" panose="02040503050406030204" pitchFamily="18" charset="0"/>
              <a:ea typeface="Cambria" panose="02040503050406030204" pitchFamily="18" charset="0"/>
            </a:endParaRPr>
          </a:p>
          <a:p>
            <a:pPr marL="457200" indent="0">
              <a:spcBef>
                <a:spcPts val="0"/>
              </a:spcBef>
              <a:spcAft>
                <a:spcPts val="0"/>
              </a:spcAft>
              <a:buNone/>
            </a:pPr>
            <a:r>
              <a:rPr lang="en-US" sz="2000" b="1" dirty="0" err="1">
                <a:latin typeface="Cambria" panose="02040503050406030204" pitchFamily="18" charset="0"/>
                <a:ea typeface="Cambria" panose="02040503050406030204" pitchFamily="18" charset="0"/>
              </a:rPr>
              <a:t>MTTR</a:t>
            </a:r>
            <a:r>
              <a:rPr lang="en-US" sz="2000" b="1" dirty="0">
                <a:latin typeface="Cambria" panose="02040503050406030204" pitchFamily="18" charset="0"/>
                <a:ea typeface="Cambria" panose="02040503050406030204" pitchFamily="18" charset="0"/>
              </a:rPr>
              <a:t> = 9 / 3 = 3 hours</a:t>
            </a:r>
            <a:endParaRPr lang="en-US" sz="20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63</a:t>
            </a:fld>
            <a:endParaRPr lang="en-US"/>
          </a:p>
        </p:txBody>
      </p:sp>
    </p:spTree>
    <p:extLst>
      <p:ext uri="{BB962C8B-B14F-4D97-AF65-F5344CB8AC3E}">
        <p14:creationId xmlns:p14="http://schemas.microsoft.com/office/powerpoint/2010/main" val="4451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1000"/>
                                        <p:tgtEl>
                                          <p:spTgt spid="3">
                                            <p:txEl>
                                              <p:pRg st="8" end="8"/>
                                            </p:txEl>
                                          </p:spTgt>
                                        </p:tgtEl>
                                      </p:cBhvr>
                                    </p:animEffect>
                                    <p:anim calcmode="lin" valueType="num">
                                      <p:cBhvr>
                                        <p:cTn id="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1000"/>
                                        <p:tgtEl>
                                          <p:spTgt spid="3">
                                            <p:txEl>
                                              <p:pRg st="9" end="9"/>
                                            </p:txEl>
                                          </p:spTgt>
                                        </p:tgtEl>
                                      </p:cBhvr>
                                    </p:animEffect>
                                    <p:anim calcmode="lin" valueType="num">
                                      <p:cBhvr>
                                        <p:cTn id="1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1000"/>
                                        <p:tgtEl>
                                          <p:spTgt spid="3">
                                            <p:txEl>
                                              <p:pRg st="11" end="11"/>
                                            </p:txEl>
                                          </p:spTgt>
                                        </p:tgtEl>
                                      </p:cBhvr>
                                    </p:animEffect>
                                    <p:anim calcmode="lin" valueType="num">
                                      <p:cBhvr>
                                        <p:cTn id="1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 Consequences of Downtime</a:t>
            </a:r>
          </a:p>
        </p:txBody>
      </p:sp>
      <p:sp>
        <p:nvSpPr>
          <p:cNvPr id="3" name="Content Placeholder 2"/>
          <p:cNvSpPr>
            <a:spLocks noGrp="1"/>
          </p:cNvSpPr>
          <p:nvPr>
            <p:ph idx="1"/>
          </p:nvPr>
        </p:nvSpPr>
        <p:spPr/>
        <p:txBody>
          <a:bodyPr/>
          <a:lstStyle/>
          <a:p>
            <a:r>
              <a:rPr lang="en-US" i="1" dirty="0"/>
              <a:t>average cost of downtime per hour</a:t>
            </a:r>
            <a:r>
              <a:rPr lang="en-US" dirty="0"/>
              <a:t>, provides a key estimate in determining the appropriate BC solutions</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7</a:t>
            </a:fld>
            <a:endParaRPr lang="en-US"/>
          </a:p>
        </p:txBody>
      </p:sp>
      <p:pic>
        <p:nvPicPr>
          <p:cNvPr id="6" name="Picture 5"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637253" y="2147864"/>
            <a:ext cx="7772562" cy="2867247"/>
          </a:xfrm>
          <a:prstGeom prst="rect">
            <a:avLst/>
          </a:prstGeom>
        </p:spPr>
      </p:pic>
      <p:sp>
        <p:nvSpPr>
          <p:cNvPr id="7" name="Rectangle 6"/>
          <p:cNvSpPr/>
          <p:nvPr/>
        </p:nvSpPr>
        <p:spPr>
          <a:xfrm>
            <a:off x="467832" y="5157782"/>
            <a:ext cx="11079126" cy="923330"/>
          </a:xfrm>
          <a:prstGeom prst="rect">
            <a:avLst/>
          </a:prstGeom>
        </p:spPr>
        <p:txBody>
          <a:bodyPr wrap="square">
            <a:spAutoFit/>
          </a:bodyPr>
          <a:lstStyle/>
          <a:p>
            <a:r>
              <a:rPr lang="en-US" b="1" dirty="0">
                <a:solidFill>
                  <a:srgbClr val="FF0000"/>
                </a:solidFill>
                <a:latin typeface="Lato"/>
              </a:rPr>
              <a:t>According to Gartner, the average cost of IT downtime is $5,600 per minute. Because there are so many differences in how businesses operate. </a:t>
            </a:r>
          </a:p>
          <a:p>
            <a:r>
              <a:rPr lang="en-US" b="1" dirty="0">
                <a:solidFill>
                  <a:srgbClr val="FF0000"/>
                </a:solidFill>
                <a:latin typeface="Lato"/>
              </a:rPr>
              <a:t>low = $140,000 per hour, average = $300,000 per hour high = $540,000 per hour </a:t>
            </a:r>
            <a:endParaRPr lang="en-US" b="1" dirty="0">
              <a:solidFill>
                <a:srgbClr val="FF0000"/>
              </a:solidFill>
            </a:endParaRPr>
          </a:p>
        </p:txBody>
      </p:sp>
    </p:spTree>
    <p:extLst>
      <p:ext uri="{BB962C8B-B14F-4D97-AF65-F5344CB8AC3E}">
        <p14:creationId xmlns:p14="http://schemas.microsoft.com/office/powerpoint/2010/main" val="3488363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(c) Measuring Information Availability</a:t>
            </a:r>
          </a:p>
        </p:txBody>
      </p:sp>
      <p:sp>
        <p:nvSpPr>
          <p:cNvPr id="3" name="Content Placeholder 2"/>
          <p:cNvSpPr>
            <a:spLocks noGrp="1"/>
          </p:cNvSpPr>
          <p:nvPr>
            <p:ph idx="1"/>
          </p:nvPr>
        </p:nvSpPr>
        <p:spPr/>
        <p:txBody>
          <a:bodyPr/>
          <a:lstStyle/>
          <a:p>
            <a:r>
              <a:rPr lang="en-US" b="1" dirty="0"/>
              <a:t>Mean Time Between Failure (</a:t>
            </a:r>
            <a:r>
              <a:rPr lang="en-US" b="1" dirty="0" err="1"/>
              <a:t>MTBF</a:t>
            </a:r>
            <a:r>
              <a:rPr lang="en-US" b="1" dirty="0"/>
              <a:t>): </a:t>
            </a:r>
            <a:r>
              <a:rPr lang="en-US" dirty="0"/>
              <a:t>It is the average time available for a system or component to perform its normal operations between failures (in hours).</a:t>
            </a:r>
          </a:p>
          <a:p>
            <a:r>
              <a:rPr lang="en-US" b="1" dirty="0"/>
              <a:t>Mean Time To Repair (</a:t>
            </a:r>
            <a:r>
              <a:rPr lang="en-US" b="1" dirty="0" err="1"/>
              <a:t>MTTR</a:t>
            </a:r>
            <a:r>
              <a:rPr lang="en-US" b="1" dirty="0"/>
              <a:t>): </a:t>
            </a:r>
            <a:r>
              <a:rPr lang="en-US" dirty="0"/>
              <a:t>It is the average time required to repair a failed component.</a:t>
            </a:r>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8</a:t>
            </a:fld>
            <a:endParaRPr lang="en-US"/>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434" y="3378880"/>
            <a:ext cx="6873789" cy="2671045"/>
          </a:xfrm>
          <a:prstGeom prst="rect">
            <a:avLst/>
          </a:prstGeom>
        </p:spPr>
      </p:pic>
      <p:sp>
        <p:nvSpPr>
          <p:cNvPr id="7" name="Rectangle 6"/>
          <p:cNvSpPr/>
          <p:nvPr/>
        </p:nvSpPr>
        <p:spPr>
          <a:xfrm>
            <a:off x="6625202" y="3892920"/>
            <a:ext cx="3618298" cy="400110"/>
          </a:xfrm>
          <a:prstGeom prst="rect">
            <a:avLst/>
          </a:prstGeom>
        </p:spPr>
        <p:txBody>
          <a:bodyPr wrap="none">
            <a:spAutoFit/>
          </a:bodyPr>
          <a:lstStyle/>
          <a:p>
            <a:r>
              <a:rPr lang="en-US" sz="2000" dirty="0">
                <a:solidFill>
                  <a:srgbClr val="0070C0"/>
                </a:solidFill>
                <a:latin typeface="Formata-Regular"/>
              </a:rPr>
              <a:t>Information availability metrics</a:t>
            </a:r>
            <a:endParaRPr lang="en-US" sz="2000" dirty="0">
              <a:solidFill>
                <a:srgbClr val="0070C0"/>
              </a:solidFill>
            </a:endParaRPr>
          </a:p>
        </p:txBody>
      </p:sp>
    </p:spTree>
    <p:extLst>
      <p:ext uri="{BB962C8B-B14F-4D97-AF65-F5344CB8AC3E}">
        <p14:creationId xmlns:p14="http://schemas.microsoft.com/office/powerpoint/2010/main" val="326624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calculate </a:t>
            </a:r>
            <a:r>
              <a:rPr lang="en-US" dirty="0" err="1"/>
              <a:t>MTBF</a:t>
            </a:r>
            <a:r>
              <a:rPr lang="en-US" dirty="0"/>
              <a:t> &amp; </a:t>
            </a:r>
            <a:r>
              <a:rPr lang="en-US" dirty="0" err="1"/>
              <a:t>MTTR</a:t>
            </a:r>
            <a:r>
              <a:rPr lang="en-US" dirty="0"/>
              <a:t>?</a:t>
            </a:r>
          </a:p>
        </p:txBody>
      </p:sp>
      <p:sp>
        <p:nvSpPr>
          <p:cNvPr id="3" name="Content Placeholder 2"/>
          <p:cNvSpPr>
            <a:spLocks noGrp="1"/>
          </p:cNvSpPr>
          <p:nvPr>
            <p:ph idx="1"/>
          </p:nvPr>
        </p:nvSpPr>
        <p:spPr/>
        <p:txBody>
          <a:bodyPr/>
          <a:lstStyle/>
          <a:p>
            <a:r>
              <a:rPr lang="en-US" b="1" dirty="0" err="1"/>
              <a:t>MTBF</a:t>
            </a:r>
            <a:r>
              <a:rPr lang="en-US" b="1" dirty="0"/>
              <a:t> = Total uptime / # of breakdowns</a:t>
            </a:r>
          </a:p>
          <a:p>
            <a:r>
              <a:rPr lang="en-US" b="1" dirty="0"/>
              <a:t>Example: </a:t>
            </a:r>
          </a:p>
          <a:p>
            <a:endParaRPr lang="en-US" dirty="0"/>
          </a:p>
          <a:p>
            <a:endParaRPr lang="en-US" dirty="0"/>
          </a:p>
          <a:p>
            <a:endParaRPr lang="en-US" sz="2000" dirty="0"/>
          </a:p>
          <a:p>
            <a:pPr marL="0" indent="0">
              <a:spcBef>
                <a:spcPts val="600"/>
              </a:spcBef>
              <a:buNone/>
            </a:pPr>
            <a:r>
              <a:rPr lang="en-US" dirty="0" err="1"/>
              <a:t>MTBF</a:t>
            </a:r>
            <a:r>
              <a:rPr lang="en-US" dirty="0"/>
              <a:t> = (25 + 22 + 46 ) / 2 breakdowns </a:t>
            </a:r>
          </a:p>
          <a:p>
            <a:pPr marL="0" indent="0">
              <a:spcBef>
                <a:spcPts val="600"/>
              </a:spcBef>
              <a:buNone/>
            </a:pPr>
            <a:r>
              <a:rPr lang="en-US" dirty="0"/>
              <a:t>           = 93 / 2 breakdowns = 46.5 hours</a:t>
            </a:r>
          </a:p>
          <a:p>
            <a:pPr marL="0" indent="0">
              <a:spcBef>
                <a:spcPts val="600"/>
              </a:spcBef>
              <a:buNone/>
            </a:pPr>
            <a:endParaRPr lang="en-US" sz="1100" dirty="0"/>
          </a:p>
          <a:p>
            <a:pPr marL="0" indent="0">
              <a:spcBef>
                <a:spcPts val="600"/>
              </a:spcBef>
              <a:buNone/>
            </a:pPr>
            <a:r>
              <a:rPr lang="en-US" b="1" dirty="0" err="1"/>
              <a:t>MTTR</a:t>
            </a:r>
            <a:r>
              <a:rPr lang="en-US" b="1" dirty="0"/>
              <a:t> = Total downtime / # of breakdowns</a:t>
            </a:r>
          </a:p>
          <a:p>
            <a:pPr marL="0" indent="0">
              <a:spcBef>
                <a:spcPts val="600"/>
              </a:spcBef>
              <a:buNone/>
            </a:pPr>
            <a:r>
              <a:rPr lang="en-US" dirty="0" err="1"/>
              <a:t>MTTR</a:t>
            </a:r>
            <a:r>
              <a:rPr lang="en-US" dirty="0"/>
              <a:t> = (3+4) / 2 = 4.5 hours</a:t>
            </a:r>
          </a:p>
          <a:p>
            <a:pPr marL="0" indent="0">
              <a:spcBef>
                <a:spcPts val="600"/>
              </a:spcBef>
              <a:buNone/>
            </a:pPr>
            <a:endParaRPr lang="en-US" dirty="0"/>
          </a:p>
          <a:p>
            <a:endParaRPr lang="en-US" dirty="0"/>
          </a:p>
        </p:txBody>
      </p:sp>
      <p:sp>
        <p:nvSpPr>
          <p:cNvPr id="4" name="Footer Placeholder 3"/>
          <p:cNvSpPr>
            <a:spLocks noGrp="1"/>
          </p:cNvSpPr>
          <p:nvPr>
            <p:ph type="ftr" sz="quarter" idx="11"/>
          </p:nvPr>
        </p:nvSpPr>
        <p:spPr/>
        <p:txBody>
          <a:bodyPr/>
          <a:lstStyle/>
          <a:p>
            <a:r>
              <a:rPr lang="en-US"/>
              <a:t>Dr. S. Nandagopalan</a:t>
            </a:r>
          </a:p>
        </p:txBody>
      </p:sp>
      <p:sp>
        <p:nvSpPr>
          <p:cNvPr id="5" name="Slide Number Placeholder 4"/>
          <p:cNvSpPr>
            <a:spLocks noGrp="1"/>
          </p:cNvSpPr>
          <p:nvPr>
            <p:ph type="sldNum" sz="quarter" idx="12"/>
          </p:nvPr>
        </p:nvSpPr>
        <p:spPr/>
        <p:txBody>
          <a:bodyPr/>
          <a:lstStyle/>
          <a:p>
            <a:fld id="{A809AB58-ABF0-4861-BE68-8CD89C7401E8}" type="slidenum">
              <a:rPr lang="en-US" smtClean="0"/>
              <a:t>9</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437754" y="1744686"/>
            <a:ext cx="7118716" cy="1886047"/>
          </a:xfrm>
          <a:prstGeom prst="rect">
            <a:avLst/>
          </a:prstGeom>
        </p:spPr>
      </p:pic>
    </p:spTree>
    <p:extLst>
      <p:ext uri="{BB962C8B-B14F-4D97-AF65-F5344CB8AC3E}">
        <p14:creationId xmlns:p14="http://schemas.microsoft.com/office/powerpoint/2010/main" val="2107402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25217</TotalTime>
  <Words>3709</Words>
  <Application>Microsoft Office PowerPoint</Application>
  <PresentationFormat>Widescreen</PresentationFormat>
  <Paragraphs>483</Paragraphs>
  <Slides>63</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63</vt:i4>
      </vt:variant>
    </vt:vector>
  </HeadingPairs>
  <TitlesOfParts>
    <vt:vector size="82" baseType="lpstr">
      <vt:lpstr>Arial</vt:lpstr>
      <vt:lpstr>Arial Black</vt:lpstr>
      <vt:lpstr>Arial Narrow</vt:lpstr>
      <vt:lpstr>Bahnschrift</vt:lpstr>
      <vt:lpstr>Bahnschrift SemiBold</vt:lpstr>
      <vt:lpstr>Calibri</vt:lpstr>
      <vt:lpstr>Cambria</vt:lpstr>
      <vt:lpstr>Constantia</vt:lpstr>
      <vt:lpstr>Corbel</vt:lpstr>
      <vt:lpstr>Formata-Regular</vt:lpstr>
      <vt:lpstr>Helvetica Rounded</vt:lpstr>
      <vt:lpstr>Lato</vt:lpstr>
      <vt:lpstr>Lato</vt:lpstr>
      <vt:lpstr>Old English Text MT</vt:lpstr>
      <vt:lpstr>Palatino Linotype</vt:lpstr>
      <vt:lpstr>Palatino-Roman</vt:lpstr>
      <vt:lpstr>Times New Roman</vt:lpstr>
      <vt:lpstr>Wingdings</vt:lpstr>
      <vt:lpstr>Retrospect</vt:lpstr>
      <vt:lpstr>Module 4:  Business Continuity, Backup &amp; Archive</vt:lpstr>
      <vt:lpstr>Syllabus</vt:lpstr>
      <vt:lpstr>Chapter 9 </vt:lpstr>
      <vt:lpstr>Introduction</vt:lpstr>
      <vt:lpstr>Information Availability</vt:lpstr>
      <vt:lpstr>(a) Causes of Information Unavailability</vt:lpstr>
      <vt:lpstr>(b) Consequences of Downtime</vt:lpstr>
      <vt:lpstr>(c) Measuring Information Availability</vt:lpstr>
      <vt:lpstr>How to calculate MTBF &amp; MTTR?</vt:lpstr>
      <vt:lpstr>Uptime/Downtime</vt:lpstr>
      <vt:lpstr>Impact of Downtime</vt:lpstr>
      <vt:lpstr>BC Terminology</vt:lpstr>
      <vt:lpstr>BC Terminology…</vt:lpstr>
      <vt:lpstr>RPO vs. RTO</vt:lpstr>
      <vt:lpstr>BC Planning Life Cycle</vt:lpstr>
      <vt:lpstr>BC Planning Life Cycle…</vt:lpstr>
      <vt:lpstr>BC Planning Life Cycle…</vt:lpstr>
      <vt:lpstr>BC Planning Life Cycle…</vt:lpstr>
      <vt:lpstr>Failure Analysis</vt:lpstr>
      <vt:lpstr>Single Point of Failure</vt:lpstr>
      <vt:lpstr>Resolving Single Points of Failure</vt:lpstr>
      <vt:lpstr>Business Impact Analysis</vt:lpstr>
      <vt:lpstr>Tasks of BIA</vt:lpstr>
      <vt:lpstr>BC Technology Solutions</vt:lpstr>
      <vt:lpstr>Chapter 10 Backup and Archive</vt:lpstr>
      <vt:lpstr>Introduction</vt:lpstr>
      <vt:lpstr>Backup Vs. Archive</vt:lpstr>
      <vt:lpstr>What is the purpose of Backup?</vt:lpstr>
      <vt:lpstr>What is the purpose of Backup? (contd.)</vt:lpstr>
      <vt:lpstr>What is CAS?</vt:lpstr>
      <vt:lpstr>Backup Considerations</vt:lpstr>
      <vt:lpstr>Backup Granularity</vt:lpstr>
      <vt:lpstr>Example – Full Backup</vt:lpstr>
      <vt:lpstr>Full backup (contd.)</vt:lpstr>
      <vt:lpstr>Example – Cumulative Backup</vt:lpstr>
      <vt:lpstr>Cumulative/Differential backup…</vt:lpstr>
      <vt:lpstr>Example - Incremental backup</vt:lpstr>
      <vt:lpstr>Incremental…</vt:lpstr>
      <vt:lpstr>Recovery Considerations</vt:lpstr>
      <vt:lpstr>Backup Methods</vt:lpstr>
      <vt:lpstr>(a) Hot Backup</vt:lpstr>
      <vt:lpstr>(b) Cold Backup</vt:lpstr>
      <vt:lpstr>Backup Architecture</vt:lpstr>
      <vt:lpstr>(a) Backup Operation</vt:lpstr>
      <vt:lpstr>(b) Restore Operation</vt:lpstr>
      <vt:lpstr>Backup Topologies</vt:lpstr>
      <vt:lpstr>(a) Direct-attached backup</vt:lpstr>
      <vt:lpstr>Example - WhatsApp</vt:lpstr>
      <vt:lpstr>(b) LAN-based backup</vt:lpstr>
      <vt:lpstr>(c) SAN-based backup</vt:lpstr>
      <vt:lpstr>(d) Mixed topology</vt:lpstr>
      <vt:lpstr>Backup in NAS Environments</vt:lpstr>
      <vt:lpstr>Backup in NAS Environments…</vt:lpstr>
      <vt:lpstr>What is NDMP?</vt:lpstr>
      <vt:lpstr>What are the different topologies of an NDMP protocol?</vt:lpstr>
      <vt:lpstr>(1) Direct Topology</vt:lpstr>
      <vt:lpstr>(2) 2-Way or Indirect</vt:lpstr>
      <vt:lpstr>(3) 3-Way Topology</vt:lpstr>
      <vt:lpstr>NDMP based Backup in NAS Environments…</vt:lpstr>
      <vt:lpstr>NDMP based Backup in NAS Environments…</vt:lpstr>
      <vt:lpstr>Review Questions</vt:lpstr>
      <vt:lpstr>Qn. 12</vt:lpstr>
      <vt:lpstr>Exercise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dc:title>
  <dc:creator>Windows User</dc:creator>
  <cp:lastModifiedBy>Windows User</cp:lastModifiedBy>
  <cp:revision>398</cp:revision>
  <dcterms:created xsi:type="dcterms:W3CDTF">2022-03-25T04:21:22Z</dcterms:created>
  <dcterms:modified xsi:type="dcterms:W3CDTF">2022-06-14T03:48:16Z</dcterms:modified>
</cp:coreProperties>
</file>